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sldIdLst>
    <p:sldId id="282" r:id="rId3"/>
    <p:sldId id="258" r:id="rId4"/>
    <p:sldId id="272" r:id="rId5"/>
    <p:sldId id="271" r:id="rId6"/>
    <p:sldId id="259" r:id="rId7"/>
    <p:sldId id="269" r:id="rId8"/>
    <p:sldId id="270" r:id="rId9"/>
    <p:sldId id="281" r:id="rId10"/>
    <p:sldId id="274" r:id="rId11"/>
    <p:sldId id="275" r:id="rId12"/>
    <p:sldId id="276" r:id="rId13"/>
    <p:sldId id="277" r:id="rId14"/>
    <p:sldId id="278" r:id="rId15"/>
    <p:sldId id="286" r:id="rId16"/>
    <p:sldId id="287" r:id="rId17"/>
    <p:sldId id="479" r:id="rId18"/>
    <p:sldId id="279" r:id="rId19"/>
    <p:sldId id="284" r:id="rId20"/>
    <p:sldId id="273" r:id="rId21"/>
    <p:sldId id="471" r:id="rId22"/>
    <p:sldId id="285" r:id="rId23"/>
    <p:sldId id="288" r:id="rId24"/>
    <p:sldId id="472" r:id="rId25"/>
    <p:sldId id="473" r:id="rId26"/>
    <p:sldId id="474" r:id="rId27"/>
    <p:sldId id="475" r:id="rId28"/>
    <p:sldId id="477" r:id="rId29"/>
    <p:sldId id="478" r:id="rId30"/>
    <p:sldId id="480"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7B54"/>
    <a:srgbClr val="F15B29"/>
    <a:srgbClr val="34707B"/>
    <a:srgbClr val="80C7BC"/>
    <a:srgbClr val="D6E3EC"/>
    <a:srgbClr val="EAEAEA"/>
    <a:srgbClr val="FCE47A"/>
    <a:srgbClr val="517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41" autoAdjust="0"/>
  </p:normalViewPr>
  <p:slideViewPr>
    <p:cSldViewPr snapToGrid="0">
      <p:cViewPr varScale="1">
        <p:scale>
          <a:sx n="73" d="100"/>
          <a:sy n="73" d="100"/>
        </p:scale>
        <p:origin x="4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F5FE4-A933-43D1-AC8F-4A0B3715C083}" type="datetimeFigureOut">
              <a:rPr lang="en-US" smtClean="0"/>
              <a:t>12/25/2022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3F5C5-4708-43EB-824E-847AD1DEF579}" type="slidenum">
              <a:rPr lang="en-US" smtClean="0"/>
              <a:t>‹#›</a:t>
            </a:fld>
            <a:endParaRPr lang="en-US"/>
          </a:p>
        </p:txBody>
      </p:sp>
    </p:spTree>
    <p:extLst>
      <p:ext uri="{BB962C8B-B14F-4D97-AF65-F5344CB8AC3E}">
        <p14:creationId xmlns:p14="http://schemas.microsoft.com/office/powerpoint/2010/main" val="37076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a test to discover </a:t>
            </a:r>
          </a:p>
        </p:txBody>
      </p:sp>
      <p:sp>
        <p:nvSpPr>
          <p:cNvPr id="4" name="Slide Number Placeholder 3"/>
          <p:cNvSpPr>
            <a:spLocks noGrp="1"/>
          </p:cNvSpPr>
          <p:nvPr>
            <p:ph type="sldNum" sz="quarter" idx="5"/>
          </p:nvPr>
        </p:nvSpPr>
        <p:spPr/>
        <p:txBody>
          <a:bodyPr/>
          <a:lstStyle/>
          <a:p>
            <a:fld id="{7343F5C5-4708-43EB-824E-847AD1DEF579}" type="slidenum">
              <a:rPr lang="en-US" smtClean="0"/>
              <a:t>9</a:t>
            </a:fld>
            <a:endParaRPr lang="en-US"/>
          </a:p>
        </p:txBody>
      </p:sp>
    </p:spTree>
    <p:extLst>
      <p:ext uri="{BB962C8B-B14F-4D97-AF65-F5344CB8AC3E}">
        <p14:creationId xmlns:p14="http://schemas.microsoft.com/office/powerpoint/2010/main" val="1191111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India’s DeeDee Labs has built a next-generation, multi-articulating prosthetic hand using muscle electrical signals or biosignals.</a:t>
            </a:r>
          </a:p>
          <a:p>
            <a:pPr marL="171450" indent="-171450">
              <a:buFont typeface="Arial" panose="020B0604020202020204" pitchFamily="34" charset="0"/>
              <a:buChar char="•"/>
            </a:pPr>
            <a:r>
              <a:rPr lang="en-GB" dirty="0"/>
              <a:t>To help users manage chronic illnesses; and India’s BeatO, which has developed a diabetes care and management app.</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21</a:t>
            </a:fld>
            <a:endParaRPr lang="en-US"/>
          </a:p>
        </p:txBody>
      </p:sp>
    </p:spTree>
    <p:extLst>
      <p:ext uri="{BB962C8B-B14F-4D97-AF65-F5344CB8AC3E}">
        <p14:creationId xmlns:p14="http://schemas.microsoft.com/office/powerpoint/2010/main" val="326360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Smart entrepreneurs join industry trade associations and attend trade shows to pick up valuable information and to make key contacts before they open their doors for business.</a:t>
            </a:r>
          </a:p>
          <a:p>
            <a:pPr marL="171450" indent="-171450">
              <a:buFont typeface="Arial" panose="020B0604020202020204" pitchFamily="34" charset="0"/>
              <a:buChar cha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22</a:t>
            </a:fld>
            <a:endParaRPr lang="en-US"/>
          </a:p>
        </p:txBody>
      </p:sp>
    </p:spTree>
    <p:extLst>
      <p:ext uri="{BB962C8B-B14F-4D97-AF65-F5344CB8AC3E}">
        <p14:creationId xmlns:p14="http://schemas.microsoft.com/office/powerpoint/2010/main" val="407091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because it produces valuable feedback that entrepreneurs use to improve and refine the product or service and the business model.</a:t>
            </a:r>
          </a:p>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24</a:t>
            </a:fld>
            <a:endParaRPr lang="en-US"/>
          </a:p>
        </p:txBody>
      </p:sp>
    </p:spTree>
    <p:extLst>
      <p:ext uri="{BB962C8B-B14F-4D97-AF65-F5344CB8AC3E}">
        <p14:creationId xmlns:p14="http://schemas.microsoft.com/office/powerpoint/2010/main" val="39926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Smart entrepreneurs join industry trade associations and attend trade shows to pick up valuable information and to make key contacts before they open their doors for business.</a:t>
            </a:r>
          </a:p>
          <a:p>
            <a:pPr marL="171450" indent="-171450">
              <a:buFont typeface="Arial" panose="020B0604020202020204" pitchFamily="34" charset="0"/>
              <a:buChar cha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25</a:t>
            </a:fld>
            <a:endParaRPr lang="en-US"/>
          </a:p>
        </p:txBody>
      </p:sp>
    </p:spTree>
    <p:extLst>
      <p:ext uri="{BB962C8B-B14F-4D97-AF65-F5344CB8AC3E}">
        <p14:creationId xmlns:p14="http://schemas.microsoft.com/office/powerpoint/2010/main" val="61967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(adequate start-up capital, “Estimate how much capital you need to get the business going and then double that figure”- adequate supply of cash to pay bills and do not count on sales) </a:t>
            </a:r>
          </a:p>
          <a:p>
            <a:endParaRPr lang="en-GB" dirty="0"/>
          </a:p>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26</a:t>
            </a:fld>
            <a:endParaRPr lang="en-US"/>
          </a:p>
        </p:txBody>
      </p:sp>
    </p:spTree>
    <p:extLst>
      <p:ext uri="{BB962C8B-B14F-4D97-AF65-F5344CB8AC3E}">
        <p14:creationId xmlns:p14="http://schemas.microsoft.com/office/powerpoint/2010/main" val="187473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https://dhge.org/about-us/blog/entrepreneurs-in-healthcare-10-examples-of-innovators-in-healthcare-management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1.Drugs and medical devices have a lengthy process of development (bench science) and clinical trials before approval by regulating bodies such as the Food and Drug Administration (FDA). Software applications that manage healthcare data must comply with HIPAA, Medicare, and other agencies’ regulations on patient data and patient privacy. Some of the ethical concerns regarding consumer health gear like smartwatches may also pose an obstacle to wide adoption of a new application.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3. Healthcare innovators who aim to lower healthcare costs are at a disadvantage, because the medical system is still largely run on a fee-for-service basis. Doctors and hospitals are paid per office visit or by procedure. While U.S. healthcare is slowly shifting to a value-based care model, which focuses on preventive measures, the economic incentives still favor fee for service.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4. </a:t>
            </a:r>
            <a:r>
              <a:rPr lang="ar-SA" dirty="0"/>
              <a:t>الرعاية الصحية هي تقليديا تجنب المخاطر. بعد كل شيء ، ينص قسم أبقراط ، "أولاً ، لا ضرر ولا ضرار." يجب أن تتغلب الأفكار التي تتحدى الوضع الراهن على هذا التردد الطبيعي في التغيير.</a:t>
            </a:r>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27</a:t>
            </a:fld>
            <a:endParaRPr lang="en-US"/>
          </a:p>
        </p:txBody>
      </p:sp>
    </p:spTree>
    <p:extLst>
      <p:ext uri="{BB962C8B-B14F-4D97-AF65-F5344CB8AC3E}">
        <p14:creationId xmlns:p14="http://schemas.microsoft.com/office/powerpoint/2010/main" val="201644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10</a:t>
            </a:fld>
            <a:endParaRPr lang="en-US"/>
          </a:p>
        </p:txBody>
      </p:sp>
    </p:spTree>
    <p:extLst>
      <p:ext uri="{BB962C8B-B14F-4D97-AF65-F5344CB8AC3E}">
        <p14:creationId xmlns:p14="http://schemas.microsoft.com/office/powerpoint/2010/main" val="175124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11</a:t>
            </a:fld>
            <a:endParaRPr lang="en-US"/>
          </a:p>
        </p:txBody>
      </p:sp>
    </p:spTree>
    <p:extLst>
      <p:ext uri="{BB962C8B-B14F-4D97-AF65-F5344CB8AC3E}">
        <p14:creationId xmlns:p14="http://schemas.microsoft.com/office/powerpoint/2010/main" val="198790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12</a:t>
            </a:fld>
            <a:endParaRPr lang="en-US"/>
          </a:p>
        </p:txBody>
      </p:sp>
    </p:spTree>
    <p:extLst>
      <p:ext uri="{BB962C8B-B14F-4D97-AF65-F5344CB8AC3E}">
        <p14:creationId xmlns:p14="http://schemas.microsoft.com/office/powerpoint/2010/main" val="254887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13</a:t>
            </a:fld>
            <a:endParaRPr lang="en-US"/>
          </a:p>
        </p:txBody>
      </p:sp>
    </p:spTree>
    <p:extLst>
      <p:ext uri="{BB962C8B-B14F-4D97-AF65-F5344CB8AC3E}">
        <p14:creationId xmlns:p14="http://schemas.microsoft.com/office/powerpoint/2010/main" val="240709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https://www.bdc.ca/en/articles-tools/entrepreneur-toolkit/business-assessments/entrepreneurial-potential-self-assessment</a:t>
            </a:r>
          </a:p>
        </p:txBody>
      </p:sp>
      <p:sp>
        <p:nvSpPr>
          <p:cNvPr id="4" name="Slide Number Placeholder 3"/>
          <p:cNvSpPr>
            <a:spLocks noGrp="1"/>
          </p:cNvSpPr>
          <p:nvPr>
            <p:ph type="sldNum" sz="quarter" idx="10"/>
          </p:nvPr>
        </p:nvSpPr>
        <p:spPr/>
        <p:txBody>
          <a:bodyPr/>
          <a:lstStyle/>
          <a:p>
            <a:fld id="{7343F5C5-4708-43EB-824E-847AD1DEF579}" type="slidenum">
              <a:rPr lang="en-US" smtClean="0"/>
              <a:t>16</a:t>
            </a:fld>
            <a:endParaRPr lang="en-US"/>
          </a:p>
        </p:txBody>
      </p:sp>
    </p:spTree>
    <p:extLst>
      <p:ext uri="{BB962C8B-B14F-4D97-AF65-F5344CB8AC3E}">
        <p14:creationId xmlns:p14="http://schemas.microsoft.com/office/powerpoint/2010/main" val="99825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Business = Idea = Need in community</a:t>
            </a:r>
          </a:p>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17</a:t>
            </a:fld>
            <a:endParaRPr lang="en-US"/>
          </a:p>
        </p:txBody>
      </p:sp>
    </p:spTree>
    <p:extLst>
      <p:ext uri="{BB962C8B-B14F-4D97-AF65-F5344CB8AC3E}">
        <p14:creationId xmlns:p14="http://schemas.microsoft.com/office/powerpoint/2010/main" val="257779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Despite their different business models, both IBEs and service companies have the potential for innovation. Nearly 30 percent of the companies in this study have filed for or received at least one patent, a rate that is comparable for both IBEs and service companies. In addition to operating in these different subsectors within the healthcare sector, companies serve different sets of customers. The businesses and models face different challenges depending on whether they are serving individuals as business to consumer </a:t>
            </a:r>
            <a:r>
              <a:rPr lang="en-GB" b="1" dirty="0"/>
              <a:t>(B2C) </a:t>
            </a:r>
            <a:r>
              <a:rPr lang="en-GB" dirty="0"/>
              <a:t>companies, public bodies, institutions, or public healthcare providers as business to government </a:t>
            </a:r>
            <a:r>
              <a:rPr lang="en-GB" b="1" dirty="0"/>
              <a:t>(B2G) </a:t>
            </a:r>
            <a:r>
              <a:rPr lang="en-GB" dirty="0"/>
              <a:t>companies, or those within the healthcare supply chain as business to business </a:t>
            </a:r>
            <a:r>
              <a:rPr lang="en-GB" b="1" dirty="0"/>
              <a:t>(B2B) </a:t>
            </a:r>
            <a:r>
              <a:rPr lang="en-GB" dirty="0"/>
              <a:t>operations.</a:t>
            </a:r>
          </a:p>
          <a:p>
            <a:pPr marL="171450" indent="-171450">
              <a:buFont typeface="Arial" panose="020B0604020202020204" pitchFamily="34" charset="0"/>
              <a:buChar char="•"/>
            </a:pPr>
            <a:r>
              <a:rPr lang="en-GB" b="1" dirty="0"/>
              <a:t>Invention-based enterprises (IBEs) </a:t>
            </a:r>
            <a:r>
              <a:rPr lang="en-GB" dirty="0"/>
              <a:t>are companies that conduct research and development</a:t>
            </a:r>
            <a:r>
              <a:rPr lang="en-GB" b="1" dirty="0"/>
              <a:t> (R&amp;D) </a:t>
            </a:r>
            <a:r>
              <a:rPr lang="en-GB" dirty="0"/>
              <a:t>and manufacture at least one component that is a physical product in which the innovation is unique enough to be patentable. IBEs comprise almost half (110 out of 228) of the companies in this study and are developing new products that are tailored to the needs of the health sector for diagnosis, treatment, and facilitating access to healthcare.</a:t>
            </a:r>
          </a:p>
          <a:p>
            <a:pPr marL="171450" indent="-171450">
              <a:buFont typeface="Arial" panose="020B0604020202020204" pitchFamily="34" charset="0"/>
              <a:buChar char="•"/>
            </a:pPr>
            <a:r>
              <a:rPr lang="en-GB" b="1" dirty="0"/>
              <a:t>Service companies</a:t>
            </a:r>
            <a:r>
              <a:rPr lang="en-GB" dirty="0"/>
              <a:t> encompass three of USAID’s categories of innovation type: </a:t>
            </a:r>
            <a:r>
              <a:rPr lang="en-GB" b="1" dirty="0"/>
              <a:t>service delivery </a:t>
            </a:r>
            <a:r>
              <a:rPr lang="en-GB" dirty="0"/>
              <a:t>innovators, </a:t>
            </a:r>
            <a:r>
              <a:rPr lang="en-GB" b="1" dirty="0"/>
              <a:t>digital health innovators</a:t>
            </a:r>
            <a:r>
              <a:rPr lang="en-GB" dirty="0"/>
              <a:t>, and </a:t>
            </a:r>
            <a:r>
              <a:rPr lang="en-GB" b="1" dirty="0"/>
              <a:t>health finance innovators</a:t>
            </a:r>
            <a:r>
              <a:rPr lang="en-GB" dirty="0"/>
              <a:t>.24 Service delivery innovators assist in the provision of care to patients and to ancillary operations for providers. Most business process companies correspond to this category, as well as some software companies.</a:t>
            </a:r>
          </a:p>
        </p:txBody>
      </p:sp>
      <p:sp>
        <p:nvSpPr>
          <p:cNvPr id="4" name="Slide Number Placeholder 3"/>
          <p:cNvSpPr>
            <a:spLocks noGrp="1"/>
          </p:cNvSpPr>
          <p:nvPr>
            <p:ph type="sldNum" sz="quarter" idx="5"/>
          </p:nvPr>
        </p:nvSpPr>
        <p:spPr/>
        <p:txBody>
          <a:bodyPr/>
          <a:lstStyle/>
          <a:p>
            <a:fld id="{7343F5C5-4708-43EB-824E-847AD1DEF579}" type="slidenum">
              <a:rPr lang="en-US" smtClean="0"/>
              <a:t>18</a:t>
            </a:fld>
            <a:endParaRPr lang="en-US"/>
          </a:p>
        </p:txBody>
      </p:sp>
    </p:spTree>
    <p:extLst>
      <p:ext uri="{BB962C8B-B14F-4D97-AF65-F5344CB8AC3E}">
        <p14:creationId xmlns:p14="http://schemas.microsoft.com/office/powerpoint/2010/main" val="51300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3F5C5-4708-43EB-824E-847AD1DEF579}" type="slidenum">
              <a:rPr lang="en-US" smtClean="0"/>
              <a:t>20</a:t>
            </a:fld>
            <a:endParaRPr lang="en-US"/>
          </a:p>
        </p:txBody>
      </p:sp>
    </p:spTree>
    <p:extLst>
      <p:ext uri="{BB962C8B-B14F-4D97-AF65-F5344CB8AC3E}">
        <p14:creationId xmlns:p14="http://schemas.microsoft.com/office/powerpoint/2010/main" val="290606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 /><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emf" /><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 /><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 /><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buNone/>
              <a:defRPr baseline="0"/>
            </a:lvl1pPr>
          </a:lstStyle>
          <a:p>
            <a:endParaRPr lang="en-US" dirty="0"/>
          </a:p>
          <a:p>
            <a:endParaRPr lang="en-US" dirty="0"/>
          </a:p>
          <a:p>
            <a:endParaRPr lang="en-US" dirty="0"/>
          </a:p>
          <a:p>
            <a:endParaRPr lang="en-US" dirty="0"/>
          </a:p>
          <a:p>
            <a:endParaRPr lang="en-US" dirty="0"/>
          </a:p>
          <a:p>
            <a:endParaRPr lang="en-US" dirty="0"/>
          </a:p>
          <a:p>
            <a:r>
              <a:rPr lang="en-US" dirty="0"/>
              <a:t>     Add Picture</a:t>
            </a:r>
          </a:p>
        </p:txBody>
      </p:sp>
    </p:spTree>
    <p:extLst>
      <p:ext uri="{BB962C8B-B14F-4D97-AF65-F5344CB8AC3E}">
        <p14:creationId xmlns:p14="http://schemas.microsoft.com/office/powerpoint/2010/main" val="414372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Style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61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Style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19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71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316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12192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12/25/2022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434395"/>
            <a:ext cx="1224000" cy="279915"/>
          </a:xfrm>
          <a:prstGeom prst="rect">
            <a:avLst/>
          </a:prstGeom>
        </p:spPr>
      </p:pic>
      <p:sp>
        <p:nvSpPr>
          <p:cNvPr id="9" name="TextBox 8"/>
          <p:cNvSpPr txBox="1"/>
          <p:nvPr userDrawn="1"/>
        </p:nvSpPr>
        <p:spPr>
          <a:xfrm>
            <a:off x="3657600" y="6400801"/>
            <a:ext cx="8128000" cy="276999"/>
          </a:xfrm>
          <a:prstGeom prst="rect">
            <a:avLst/>
          </a:prstGeom>
          <a:noFill/>
        </p:spPr>
        <p:txBody>
          <a:bodyPr wrap="square" rtlCol="0">
            <a:spAutoFit/>
          </a:bodyPr>
          <a:lstStyle/>
          <a:p>
            <a:pPr algn="l">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2011 Pearson Education, Inc. All Rights Reserved.</a:t>
            </a:r>
          </a:p>
        </p:txBody>
      </p:sp>
    </p:spTree>
    <p:extLst>
      <p:ext uri="{BB962C8B-B14F-4D97-AF65-F5344CB8AC3E}">
        <p14:creationId xmlns:p14="http://schemas.microsoft.com/office/powerpoint/2010/main" val="807950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800" y="6434395"/>
            <a:ext cx="1224000" cy="279915"/>
          </a:xfrm>
          <a:prstGeom prst="rect">
            <a:avLst/>
          </a:prstGeom>
        </p:spPr>
      </p:pic>
    </p:spTree>
    <p:extLst>
      <p:ext uri="{BB962C8B-B14F-4D97-AF65-F5344CB8AC3E}">
        <p14:creationId xmlns:p14="http://schemas.microsoft.com/office/powerpoint/2010/main" val="5268427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6380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125292" y="6172201"/>
            <a:ext cx="1146048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901741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12/25/2022</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895535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56032" indent="-256032">
              <a:buClr>
                <a:srgbClr val="007FA3"/>
              </a:buClr>
              <a:buSzPct val="100000"/>
              <a:defRPr sz="2400"/>
            </a:lvl1pPr>
            <a:lvl2pPr marL="740664" indent="-283464">
              <a:buClr>
                <a:srgbClr val="007FA3"/>
              </a:buClr>
              <a:defRPr sz="2200"/>
            </a:lvl2pPr>
            <a:lvl3pPr>
              <a:buClr>
                <a:srgbClr val="007FA3"/>
              </a:buClr>
              <a:defRPr sz="2000"/>
            </a:lvl3pPr>
            <a:lvl4pPr>
              <a:buClr>
                <a:srgbClr val="007FA3"/>
              </a:buClr>
              <a:defRPr sz="18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12/25/2022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9674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yl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417888" y="0"/>
            <a:ext cx="8774112" cy="3417888"/>
          </a:xfrm>
          <a:prstGeom prst="rect">
            <a:avLst/>
          </a:prstGeom>
        </p:spPr>
        <p:txBody>
          <a:bodyPr/>
          <a:lstStyle/>
          <a:p>
            <a:endParaRPr lang="en-US"/>
          </a:p>
        </p:txBody>
      </p:sp>
    </p:spTree>
    <p:extLst>
      <p:ext uri="{BB962C8B-B14F-4D97-AF65-F5344CB8AC3E}">
        <p14:creationId xmlns:p14="http://schemas.microsoft.com/office/powerpoint/2010/main" val="3823162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6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12/25/2022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434395"/>
            <a:ext cx="1224000" cy="279915"/>
          </a:xfrm>
          <a:prstGeom prst="rect">
            <a:avLst/>
          </a:prstGeom>
        </p:spPr>
      </p:pic>
      <p:sp>
        <p:nvSpPr>
          <p:cNvPr id="13" name="TextBox 12"/>
          <p:cNvSpPr txBox="1"/>
          <p:nvPr userDrawn="1"/>
        </p:nvSpPr>
        <p:spPr>
          <a:xfrm>
            <a:off x="3657600" y="6438055"/>
            <a:ext cx="8229600" cy="276999"/>
          </a:xfrm>
          <a:prstGeom prst="rect">
            <a:avLst/>
          </a:prstGeom>
          <a:noFill/>
        </p:spPr>
        <p:txBody>
          <a:bodyPr wrap="square" rtlCol="0">
            <a:spAutoFit/>
          </a:bodyPr>
          <a:lstStyle/>
          <a:p>
            <a:pPr algn="l">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2011 Pearson Education, Inc. All Rights Reserved.</a:t>
            </a:r>
          </a:p>
        </p:txBody>
      </p:sp>
    </p:spTree>
    <p:extLst>
      <p:ext uri="{BB962C8B-B14F-4D97-AF65-F5344CB8AC3E}">
        <p14:creationId xmlns:p14="http://schemas.microsoft.com/office/powerpoint/2010/main" val="1077596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12/25/2022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4884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609600" y="215372"/>
            <a:ext cx="10972800" cy="1097280"/>
          </a:xfrm>
        </p:spPr>
        <p:txBody>
          <a:bodyPr/>
          <a:lstStyle/>
          <a:p>
            <a:r>
              <a:rPr lang="en-US" dirty="0"/>
              <a:t>Click to edit Master title style</a:t>
            </a:r>
          </a:p>
        </p:txBody>
      </p:sp>
      <p:sp>
        <p:nvSpPr>
          <p:cNvPr id="7" name="Content Placeholder 2"/>
          <p:cNvSpPr>
            <a:spLocks noGrp="1"/>
          </p:cNvSpPr>
          <p:nvPr>
            <p:ph idx="1"/>
          </p:nvPr>
        </p:nvSpPr>
        <p:spPr>
          <a:xfrm>
            <a:off x="609600" y="1600201"/>
            <a:ext cx="109728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609600" y="2667000"/>
            <a:ext cx="51816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5892800" y="2667000"/>
            <a:ext cx="56896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131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6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12/25/2022</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81632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125292" y="6172201"/>
            <a:ext cx="1146048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95410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12/25/2022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1" name="TextBox 10"/>
          <p:cNvSpPr txBox="1"/>
          <p:nvPr userDrawn="1"/>
        </p:nvSpPr>
        <p:spPr>
          <a:xfrm>
            <a:off x="127732" y="6438055"/>
            <a:ext cx="9550400" cy="276999"/>
          </a:xfrm>
          <a:prstGeom prst="rect">
            <a:avLst/>
          </a:prstGeom>
          <a:noFill/>
        </p:spPr>
        <p:txBody>
          <a:bodyPr wrap="square" rtlCol="0">
            <a:spAutoFit/>
          </a:bodyPr>
          <a:lstStyle/>
          <a:p>
            <a:pPr algn="l">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2011 Pearson Education, Inc. All Rights Reserved.</a:t>
            </a:r>
          </a:p>
        </p:txBody>
      </p:sp>
    </p:spTree>
    <p:extLst>
      <p:ext uri="{BB962C8B-B14F-4D97-AF65-F5344CB8AC3E}">
        <p14:creationId xmlns:p14="http://schemas.microsoft.com/office/powerpoint/2010/main" val="3862937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2057400"/>
            <a:ext cx="4876800" cy="1143000"/>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4064000" y="6529255"/>
            <a:ext cx="7823200" cy="187537"/>
          </a:xfrm>
        </p:spPr>
        <p:txBody>
          <a:bodyPr/>
          <a:lstStyle>
            <a:lvl1pPr marL="0" indent="0" algn="r">
              <a:buNone/>
              <a:defRPr sz="800" baseline="0"/>
            </a:lvl1pPr>
          </a:lstStyle>
          <a:p>
            <a:pPr lvl="0"/>
            <a:r>
              <a:rPr lang="en-US" dirty="0"/>
              <a:t>Click to add copyright line</a:t>
            </a:r>
            <a:endParaRPr lang="en-IN"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
        <p:nvSpPr>
          <p:cNvPr id="12" name="Text Placeholder 6"/>
          <p:cNvSpPr>
            <a:spLocks noGrp="1"/>
          </p:cNvSpPr>
          <p:nvPr>
            <p:ph type="body" sz="quarter" idx="17" hasCustomPrompt="1"/>
          </p:nvPr>
        </p:nvSpPr>
        <p:spPr>
          <a:xfrm>
            <a:off x="609600" y="1438952"/>
            <a:ext cx="10972800" cy="313648"/>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Tree>
    <p:extLst>
      <p:ext uri="{BB962C8B-B14F-4D97-AF65-F5344CB8AC3E}">
        <p14:creationId xmlns:p14="http://schemas.microsoft.com/office/powerpoint/2010/main" val="25972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tyle with logo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4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tyl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5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tyl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21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Styl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73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tatement Styl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4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Styl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36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Style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90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slideLayout" Target="../slideLayouts/slideLayout26.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slideLayout" Target="../slideLayouts/slideLayout25.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5" Type="http://schemas.openxmlformats.org/officeDocument/2006/relationships/image" Target="../media/image14.emf"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 Id="rId14"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823865"/>
      </p:ext>
    </p:extLst>
  </p:cSld>
  <p:clrMap bg1="lt1" tx1="dk1" bg2="lt2" tx2="dk2" accent1="accent1" accent2="accent2" accent3="accent3" accent4="accent4" accent5="accent5" accent6="accent6" hlink="hlink" folHlink="folHlink"/>
  <p:sldLayoutIdLst>
    <p:sldLayoutId id="2147483651" r:id="rId1"/>
    <p:sldLayoutId id="2147483662"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47617" y="113072"/>
            <a:ext cx="28448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12/25/2022</a:t>
            </a:fld>
            <a:endParaRPr lang="en-US" dirty="0"/>
          </a:p>
        </p:txBody>
      </p:sp>
      <p:sp>
        <p:nvSpPr>
          <p:cNvPr id="6" name="Slide Number Placeholder 5"/>
          <p:cNvSpPr>
            <a:spLocks noGrp="1"/>
          </p:cNvSpPr>
          <p:nvPr>
            <p:ph type="sldNum" sz="quarter" idx="4"/>
          </p:nvPr>
        </p:nvSpPr>
        <p:spPr>
          <a:xfrm>
            <a:off x="11292417" y="113072"/>
            <a:ext cx="735711"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3657600" y="6400801"/>
            <a:ext cx="8229600" cy="276999"/>
          </a:xfrm>
          <a:prstGeom prst="rect">
            <a:avLst/>
          </a:prstGeom>
          <a:noFill/>
        </p:spPr>
        <p:txBody>
          <a:bodyPr wrap="square" rtlCol="0">
            <a:spAutoFit/>
          </a:bodyPr>
          <a:lstStyle/>
          <a:p>
            <a:pPr algn="l">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2011 Pearson Education, Inc.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Tree>
    <p:extLst>
      <p:ext uri="{BB962C8B-B14F-4D97-AF65-F5344CB8AC3E}">
        <p14:creationId xmlns:p14="http://schemas.microsoft.com/office/powerpoint/2010/main" val="26486250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2.xml" /><Relationship Id="rId1" Type="http://schemas.openxmlformats.org/officeDocument/2006/relationships/slideLayout" Target="../slideLayouts/slideLayout5.xml" /><Relationship Id="rId6" Type="http://schemas.openxmlformats.org/officeDocument/2006/relationships/image" Target="../media/image24.png" /><Relationship Id="rId5" Type="http://schemas.openxmlformats.org/officeDocument/2006/relationships/image" Target="../media/image26.png" /><Relationship Id="rId4" Type="http://schemas.microsoft.com/office/2007/relationships/hdphoto" Target="../media/hdphoto2.wdp" /></Relationships>
</file>

<file path=ppt/slides/_rels/slide11.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3.xml" /><Relationship Id="rId1" Type="http://schemas.openxmlformats.org/officeDocument/2006/relationships/slideLayout" Target="../slideLayouts/slideLayout5.xml" /><Relationship Id="rId5" Type="http://schemas.openxmlformats.org/officeDocument/2006/relationships/image" Target="../media/image28.png" /><Relationship Id="rId4" Type="http://schemas.openxmlformats.org/officeDocument/2006/relationships/image" Target="../media/image27.png" /></Relationships>
</file>

<file path=ppt/slides/_rels/slide12.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4.xml" /><Relationship Id="rId1" Type="http://schemas.openxmlformats.org/officeDocument/2006/relationships/slideLayout" Target="../slideLayouts/slideLayout5.xml" /><Relationship Id="rId6" Type="http://schemas.openxmlformats.org/officeDocument/2006/relationships/image" Target="../media/image30.png" /><Relationship Id="rId5" Type="http://schemas.microsoft.com/office/2007/relationships/hdphoto" Target="../media/hdphoto3.wdp" /><Relationship Id="rId4" Type="http://schemas.openxmlformats.org/officeDocument/2006/relationships/image" Target="../media/image29.png" /></Relationships>
</file>

<file path=ppt/slides/_rels/slide13.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5.xml" /><Relationship Id="rId1" Type="http://schemas.openxmlformats.org/officeDocument/2006/relationships/slideLayout" Target="../slideLayouts/slideLayout5.xml" /><Relationship Id="rId6" Type="http://schemas.openxmlformats.org/officeDocument/2006/relationships/image" Target="../media/image33.png" /><Relationship Id="rId5" Type="http://schemas.openxmlformats.org/officeDocument/2006/relationships/image" Target="../media/image32.png" /><Relationship Id="rId4" Type="http://schemas.openxmlformats.org/officeDocument/2006/relationships/image" Target="../media/image31.png" /></Relationships>
</file>

<file path=ppt/slides/_rels/slide14.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notesSlide" Target="../notesSlides/notesSlide6.xml"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notesSlide" Target="../notesSlides/notesSlide8.xml" /><Relationship Id="rId1" Type="http://schemas.openxmlformats.org/officeDocument/2006/relationships/slideLayout" Target="../slideLayouts/slideLayout5.xml" /><Relationship Id="rId4" Type="http://schemas.microsoft.com/office/2007/relationships/hdphoto" Target="../media/hdphoto4.wdp" /></Relationships>
</file>

<file path=ppt/slides/_rels/slide19.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3" Type="http://schemas.openxmlformats.org/officeDocument/2006/relationships/image" Target="../media/image39.jpg" /><Relationship Id="rId2" Type="http://schemas.openxmlformats.org/officeDocument/2006/relationships/notesSlide" Target="../notesSlides/notesSlide9.xml" /><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10.xml" /><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notesSlide" Target="../notesSlides/notesSlide11.xml" /><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notesSlide" Target="../notesSlides/notesSlide12.xml" /><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notesSlide" Target="../notesSlides/notesSlide14.xml" /><Relationship Id="rId1" Type="http://schemas.openxmlformats.org/officeDocument/2006/relationships/slideLayout" Target="../slideLayouts/slideLayout5.xml" /></Relationships>
</file>

<file path=ppt/slides/_rels/slide27.xml.rels><?xml version="1.0" encoding="UTF-8" standalone="yes"?>
<Relationships xmlns="http://schemas.openxmlformats.org/package/2006/relationships"><Relationship Id="rId8" Type="http://schemas.openxmlformats.org/officeDocument/2006/relationships/image" Target="../media/image26.png" /><Relationship Id="rId3" Type="http://schemas.openxmlformats.org/officeDocument/2006/relationships/image" Target="../media/image22.png" /><Relationship Id="rId7" Type="http://schemas.microsoft.com/office/2007/relationships/hdphoto" Target="../media/hdphoto2.wdp" /><Relationship Id="rId2" Type="http://schemas.openxmlformats.org/officeDocument/2006/relationships/notesSlide" Target="../notesSlides/notesSlide15.xml" /><Relationship Id="rId1" Type="http://schemas.openxmlformats.org/officeDocument/2006/relationships/slideLayout" Target="../slideLayouts/slideLayout5.xml" /><Relationship Id="rId6" Type="http://schemas.openxmlformats.org/officeDocument/2006/relationships/image" Target="../media/image25.png" /><Relationship Id="rId5" Type="http://schemas.microsoft.com/office/2007/relationships/hdphoto" Target="../media/hdphoto1.wdp" /><Relationship Id="rId4" Type="http://schemas.openxmlformats.org/officeDocument/2006/relationships/image" Target="../media/image23.png" /><Relationship Id="rId9" Type="http://schemas.openxmlformats.org/officeDocument/2006/relationships/image" Target="../media/image27.png"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4.pn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2" Type="http://schemas.openxmlformats.org/officeDocument/2006/relationships/image" Target="../media/image20.gif"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xml" /><Relationship Id="rId1" Type="http://schemas.openxmlformats.org/officeDocument/2006/relationships/slideLayout" Target="../slideLayouts/slideLayout5.xml" /><Relationship Id="rId6" Type="http://schemas.openxmlformats.org/officeDocument/2006/relationships/image" Target="../media/image24.png" /><Relationship Id="rId5" Type="http://schemas.microsoft.com/office/2007/relationships/hdphoto" Target="../media/hdphoto1.wdp" /><Relationship Id="rId4" Type="http://schemas.openxmlformats.org/officeDocument/2006/relationships/image" Target="../media/image2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6DA0EDD-11A4-7C9D-C48E-5D401C12B4D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374" b="15374"/>
          <a:stretch>
            <a:fillRect/>
          </a:stretch>
        </p:blipFill>
        <p:spPr>
          <a:xfrm>
            <a:off x="0" y="0"/>
            <a:ext cx="12192000" cy="4210620"/>
          </a:xfrm>
        </p:spPr>
      </p:pic>
      <p:sp>
        <p:nvSpPr>
          <p:cNvPr id="10" name="Title 1">
            <a:extLst>
              <a:ext uri="{FF2B5EF4-FFF2-40B4-BE49-F238E27FC236}">
                <a16:creationId xmlns:a16="http://schemas.microsoft.com/office/drawing/2014/main" id="{BE2346EF-73A1-B5C2-B6EB-0E045558195A}"/>
              </a:ext>
            </a:extLst>
          </p:cNvPr>
          <p:cNvSpPr txBox="1">
            <a:spLocks/>
          </p:cNvSpPr>
          <p:nvPr/>
        </p:nvSpPr>
        <p:spPr>
          <a:xfrm>
            <a:off x="1056762" y="4428998"/>
            <a:ext cx="9755346" cy="832909"/>
          </a:xfrm>
          <a:prstGeom prst="rect">
            <a:avLst/>
          </a:prstGeom>
          <a:noFill/>
        </p:spPr>
        <p:style>
          <a:lnRef idx="0">
            <a:scrgbClr r="0" g="0" b="0"/>
          </a:lnRef>
          <a:fillRef idx="0">
            <a:scrgbClr r="0" g="0" b="0"/>
          </a:fillRef>
          <a:effectRef idx="0">
            <a:scrgbClr r="0" g="0" b="0"/>
          </a:effectRef>
          <a:fontRef idx="minor">
            <a:schemeClr val="lt1"/>
          </a:fontRef>
        </p:style>
        <p:txBody>
          <a:bodyPr>
            <a:no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6000" b="1" dirty="0">
                <a:solidFill>
                  <a:schemeClr val="tx1"/>
                </a:solidFill>
                <a:latin typeface="Sakkal Majalla" panose="02000000000000000000" pitchFamily="2" charset="-78"/>
                <a:cs typeface="Sakkal Majalla" panose="02000000000000000000" pitchFamily="2" charset="-78"/>
              </a:rPr>
              <a:t>Entrepreneurship in health care </a:t>
            </a:r>
            <a:endParaRPr lang="en-US" sz="4800" b="1" dirty="0">
              <a:solidFill>
                <a:schemeClr val="tx1"/>
              </a:solidFill>
              <a:latin typeface="Sakkal Majalla" panose="02000000000000000000" pitchFamily="2" charset="-78"/>
              <a:cs typeface="Sakkal Majalla" panose="02000000000000000000" pitchFamily="2" charset="-78"/>
            </a:endParaRPr>
          </a:p>
        </p:txBody>
      </p:sp>
      <p:sp>
        <p:nvSpPr>
          <p:cNvPr id="11" name="عنوان فرعي 2">
            <a:extLst>
              <a:ext uri="{FF2B5EF4-FFF2-40B4-BE49-F238E27FC236}">
                <a16:creationId xmlns:a16="http://schemas.microsoft.com/office/drawing/2014/main" id="{2B0BC5C3-DD85-8947-6F0C-AF31A023ADF9}"/>
              </a:ext>
            </a:extLst>
          </p:cNvPr>
          <p:cNvSpPr txBox="1">
            <a:spLocks/>
          </p:cNvSpPr>
          <p:nvPr/>
        </p:nvSpPr>
        <p:spPr>
          <a:xfrm>
            <a:off x="2746605" y="5308212"/>
            <a:ext cx="6166625" cy="1217256"/>
          </a:xfrm>
          <a:prstGeom prst="rect">
            <a:avLst/>
          </a:prstGeom>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spcBef>
                <a:spcPts val="0"/>
              </a:spcBef>
            </a:pPr>
            <a:r>
              <a:rPr lang="en-US" sz="3200" b="1" dirty="0">
                <a:latin typeface="Sakkal Majalla" panose="02000000000000000000" pitchFamily="2" charset="-78"/>
                <a:cs typeface="Sakkal Majalla" panose="02000000000000000000" pitchFamily="2" charset="-78"/>
              </a:rPr>
              <a:t>Presented by: </a:t>
            </a:r>
          </a:p>
          <a:p>
            <a:pPr rtl="0">
              <a:spcBef>
                <a:spcPts val="0"/>
              </a:spcBef>
            </a:pPr>
            <a:r>
              <a:rPr lang="en-US" sz="2800" dirty="0">
                <a:latin typeface="Sakkal Majalla" panose="02000000000000000000" pitchFamily="2" charset="-78"/>
                <a:cs typeface="Sakkal Majalla" panose="02000000000000000000" pitchFamily="2" charset="-78"/>
              </a:rPr>
              <a:t>Rawan Alharbi</a:t>
            </a:r>
          </a:p>
          <a:p>
            <a:pPr rtl="0">
              <a:spcBef>
                <a:spcPts val="0"/>
              </a:spcBef>
            </a:pPr>
            <a:r>
              <a:rPr lang="en-GB" sz="2800" dirty="0">
                <a:latin typeface="Sakkal Majalla" panose="02000000000000000000" pitchFamily="2" charset="-78"/>
                <a:cs typeface="Sakkal Majalla" panose="02000000000000000000" pitchFamily="2" charset="-78"/>
              </a:rPr>
              <a:t>Initiatives </a:t>
            </a:r>
            <a:r>
              <a:rPr lang="en-US" sz="2800" dirty="0">
                <a:latin typeface="Sakkal Majalla" panose="02000000000000000000" pitchFamily="2" charset="-78"/>
                <a:cs typeface="Sakkal Majalla" panose="02000000000000000000" pitchFamily="2" charset="-78"/>
              </a:rPr>
              <a:t>and Innovation Acceleration Officer</a:t>
            </a:r>
            <a:endParaRPr lang="ar-SA"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0457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823086" y="2730040"/>
            <a:ext cx="6592911" cy="296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158787" y="874198"/>
            <a:ext cx="8076287"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endParaRPr lang="ar-SA" sz="3600" dirty="0"/>
          </a:p>
        </p:txBody>
      </p:sp>
      <p:sp>
        <p:nvSpPr>
          <p:cNvPr id="6" name="TextBox 5">
            <a:extLst>
              <a:ext uri="{FF2B5EF4-FFF2-40B4-BE49-F238E27FC236}">
                <a16:creationId xmlns:a16="http://schemas.microsoft.com/office/drawing/2014/main" id="{245CEC13-7541-4104-9BDA-05755FEC1CFB}"/>
              </a:ext>
            </a:extLst>
          </p:cNvPr>
          <p:cNvSpPr txBox="1"/>
          <p:nvPr/>
        </p:nvSpPr>
        <p:spPr>
          <a:xfrm>
            <a:off x="2327064" y="2424004"/>
            <a:ext cx="8382914" cy="1292662"/>
          </a:xfrm>
          <a:prstGeom prst="rect">
            <a:avLst/>
          </a:prstGeom>
          <a:noFill/>
        </p:spPr>
        <p:txBody>
          <a:bodyPr wrap="square">
            <a:spAutoFit/>
          </a:bodyPr>
          <a:lstStyle/>
          <a:p>
            <a:r>
              <a:rPr lang="en-GB" sz="2400" dirty="0">
                <a:solidFill>
                  <a:schemeClr val="accent1"/>
                </a:solidFill>
              </a:rPr>
              <a:t>FLEXIBLE AND MULTI-SKILLED </a:t>
            </a:r>
          </a:p>
          <a:p>
            <a:r>
              <a:rPr lang="en-GB" dirty="0"/>
              <a:t>-Entrepreneurs have to carry our different tasks in different areas (human resources, accounts, operations).</a:t>
            </a:r>
          </a:p>
          <a:p>
            <a:r>
              <a:rPr lang="en-GB" dirty="0"/>
              <a:t>-Entrepreneurs can change approaches when necessary.</a:t>
            </a:r>
          </a:p>
        </p:txBody>
      </p:sp>
      <p:sp>
        <p:nvSpPr>
          <p:cNvPr id="8" name="Rectangle 7">
            <a:extLst>
              <a:ext uri="{FF2B5EF4-FFF2-40B4-BE49-F238E27FC236}">
                <a16:creationId xmlns:a16="http://schemas.microsoft.com/office/drawing/2014/main" id="{F69F0657-A323-F5B9-7201-D03A850B62AD}"/>
              </a:ext>
            </a:extLst>
          </p:cNvPr>
          <p:cNvSpPr/>
          <p:nvPr/>
        </p:nvSpPr>
        <p:spPr>
          <a:xfrm>
            <a:off x="0" y="1054884"/>
            <a:ext cx="8300781" cy="839618"/>
          </a:xfrm>
          <a:prstGeom prst="rect">
            <a:avLst/>
          </a:prstGeom>
          <a:solidFill>
            <a:srgbClr val="80C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600" dirty="0"/>
              <a:t>What is the characteristics Entrepreneur?</a:t>
            </a:r>
            <a:endParaRPr lang="en-GB" sz="3200" dirty="0"/>
          </a:p>
        </p:txBody>
      </p:sp>
      <p:sp>
        <p:nvSpPr>
          <p:cNvPr id="12" name="TextBox 11">
            <a:extLst>
              <a:ext uri="{FF2B5EF4-FFF2-40B4-BE49-F238E27FC236}">
                <a16:creationId xmlns:a16="http://schemas.microsoft.com/office/drawing/2014/main" id="{3C9CE54D-B558-BFD1-5BD3-7AFAA27A157B}"/>
              </a:ext>
            </a:extLst>
          </p:cNvPr>
          <p:cNvSpPr txBox="1"/>
          <p:nvPr/>
        </p:nvSpPr>
        <p:spPr>
          <a:xfrm>
            <a:off x="2327064" y="4018840"/>
            <a:ext cx="8382914" cy="1569660"/>
          </a:xfrm>
          <a:prstGeom prst="rect">
            <a:avLst/>
          </a:prstGeom>
          <a:noFill/>
        </p:spPr>
        <p:txBody>
          <a:bodyPr wrap="square">
            <a:spAutoFit/>
          </a:bodyPr>
          <a:lstStyle/>
          <a:p>
            <a:r>
              <a:rPr lang="en-GB" sz="2400" dirty="0">
                <a:solidFill>
                  <a:schemeClr val="accent1"/>
                </a:solidFill>
              </a:rPr>
              <a:t>GOAL ORIENTED</a:t>
            </a:r>
          </a:p>
          <a:p>
            <a:r>
              <a:rPr lang="en-GB" dirty="0"/>
              <a:t>-Goals are targets. </a:t>
            </a:r>
          </a:p>
          <a:p>
            <a:r>
              <a:rPr lang="en-GB" dirty="0"/>
              <a:t>-These targets will be set for themselves and the people they employ. </a:t>
            </a:r>
          </a:p>
          <a:p>
            <a:r>
              <a:rPr lang="en-GB" dirty="0"/>
              <a:t>-The entrepreneur should be clear about the aims of the business and what he hopes to achieve.</a:t>
            </a:r>
          </a:p>
        </p:txBody>
      </p:sp>
      <p:pic>
        <p:nvPicPr>
          <p:cNvPr id="4" name="Picture 3">
            <a:extLst>
              <a:ext uri="{FF2B5EF4-FFF2-40B4-BE49-F238E27FC236}">
                <a16:creationId xmlns:a16="http://schemas.microsoft.com/office/drawing/2014/main" id="{270BEB37-9218-BDAE-8E7E-4E7451CCF6D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86706" y="2508384"/>
            <a:ext cx="873002" cy="873002"/>
          </a:xfrm>
          <a:prstGeom prst="rect">
            <a:avLst/>
          </a:prstGeom>
        </p:spPr>
      </p:pic>
      <p:pic>
        <p:nvPicPr>
          <p:cNvPr id="7" name="Picture 6">
            <a:extLst>
              <a:ext uri="{FF2B5EF4-FFF2-40B4-BE49-F238E27FC236}">
                <a16:creationId xmlns:a16="http://schemas.microsoft.com/office/drawing/2014/main" id="{FBA50090-BE41-0DFE-7E2E-355726D32D17}"/>
              </a:ext>
            </a:extLst>
          </p:cNvPr>
          <p:cNvPicPr>
            <a:picLocks noChangeAspect="1"/>
          </p:cNvPicPr>
          <p:nvPr/>
        </p:nvPicPr>
        <p:blipFill>
          <a:blip r:embed="rId5">
            <a:duotone>
              <a:schemeClr val="accent1">
                <a:shade val="45000"/>
                <a:satMod val="135000"/>
              </a:schemeClr>
              <a:prstClr val="white"/>
            </a:duotone>
          </a:blip>
          <a:stretch>
            <a:fillRect/>
          </a:stretch>
        </p:blipFill>
        <p:spPr>
          <a:xfrm>
            <a:off x="1330534" y="4100656"/>
            <a:ext cx="996530" cy="996530"/>
          </a:xfrm>
          <a:prstGeom prst="rect">
            <a:avLst/>
          </a:prstGeom>
        </p:spPr>
      </p:pic>
      <p:pic>
        <p:nvPicPr>
          <p:cNvPr id="9" name="Picture 8">
            <a:extLst>
              <a:ext uri="{FF2B5EF4-FFF2-40B4-BE49-F238E27FC236}">
                <a16:creationId xmlns:a16="http://schemas.microsoft.com/office/drawing/2014/main" id="{B25583FF-A37A-DB3F-38F7-7A5E7C088770}"/>
              </a:ext>
            </a:extLst>
          </p:cNvPr>
          <p:cNvPicPr>
            <a:picLocks noChangeAspect="1"/>
          </p:cNvPicPr>
          <p:nvPr/>
        </p:nvPicPr>
        <p:blipFill>
          <a:blip r:embed="rId6"/>
          <a:stretch>
            <a:fillRect/>
          </a:stretch>
        </p:blipFill>
        <p:spPr>
          <a:xfrm>
            <a:off x="8235074" y="860212"/>
            <a:ext cx="1405368" cy="1563792"/>
          </a:xfrm>
          <a:prstGeom prst="rect">
            <a:avLst/>
          </a:prstGeom>
        </p:spPr>
      </p:pic>
    </p:spTree>
    <p:extLst>
      <p:ext uri="{BB962C8B-B14F-4D97-AF65-F5344CB8AC3E}">
        <p14:creationId xmlns:p14="http://schemas.microsoft.com/office/powerpoint/2010/main" val="295277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823086" y="2730040"/>
            <a:ext cx="6592911" cy="296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158787" y="874198"/>
            <a:ext cx="8076287" cy="601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endParaRPr lang="ar-SA" sz="3600" dirty="0"/>
          </a:p>
        </p:txBody>
      </p:sp>
      <p:sp>
        <p:nvSpPr>
          <p:cNvPr id="6" name="TextBox 5">
            <a:extLst>
              <a:ext uri="{FF2B5EF4-FFF2-40B4-BE49-F238E27FC236}">
                <a16:creationId xmlns:a16="http://schemas.microsoft.com/office/drawing/2014/main" id="{245CEC13-7541-4104-9BDA-05755FEC1CFB}"/>
              </a:ext>
            </a:extLst>
          </p:cNvPr>
          <p:cNvSpPr txBox="1"/>
          <p:nvPr/>
        </p:nvSpPr>
        <p:spPr>
          <a:xfrm>
            <a:off x="2327064" y="2424004"/>
            <a:ext cx="8382914" cy="1292662"/>
          </a:xfrm>
          <a:prstGeom prst="rect">
            <a:avLst/>
          </a:prstGeom>
          <a:noFill/>
        </p:spPr>
        <p:txBody>
          <a:bodyPr wrap="square">
            <a:spAutoFit/>
          </a:bodyPr>
          <a:lstStyle/>
          <a:p>
            <a:r>
              <a:rPr lang="en-GB" sz="2400" dirty="0">
                <a:solidFill>
                  <a:schemeClr val="accent1"/>
                </a:solidFill>
              </a:rPr>
              <a:t>PERSISTENT </a:t>
            </a:r>
          </a:p>
          <a:p>
            <a:r>
              <a:rPr lang="en-GB" dirty="0"/>
              <a:t>-Entrepreneurs should not be easily discouraged. </a:t>
            </a:r>
          </a:p>
          <a:p>
            <a:r>
              <a:rPr lang="en-GB" dirty="0"/>
              <a:t>-They should keep going in the face of difficulty.</a:t>
            </a:r>
          </a:p>
          <a:p>
            <a:r>
              <a:rPr lang="en-GB" dirty="0"/>
              <a:t>-They should rethink ideas when the business seems as if it is failing. </a:t>
            </a:r>
          </a:p>
        </p:txBody>
      </p:sp>
      <p:sp>
        <p:nvSpPr>
          <p:cNvPr id="8" name="Rectangle 7">
            <a:extLst>
              <a:ext uri="{FF2B5EF4-FFF2-40B4-BE49-F238E27FC236}">
                <a16:creationId xmlns:a16="http://schemas.microsoft.com/office/drawing/2014/main" id="{F69F0657-A323-F5B9-7201-D03A850B62AD}"/>
              </a:ext>
            </a:extLst>
          </p:cNvPr>
          <p:cNvSpPr/>
          <p:nvPr/>
        </p:nvSpPr>
        <p:spPr>
          <a:xfrm>
            <a:off x="0" y="1054884"/>
            <a:ext cx="8300781" cy="839618"/>
          </a:xfrm>
          <a:prstGeom prst="rect">
            <a:avLst/>
          </a:prstGeom>
          <a:solidFill>
            <a:srgbClr val="80C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600" dirty="0"/>
              <a:t>What is the characteristics Entrepreneur?</a:t>
            </a:r>
            <a:endParaRPr lang="en-GB" sz="3200" dirty="0"/>
          </a:p>
        </p:txBody>
      </p:sp>
      <p:sp>
        <p:nvSpPr>
          <p:cNvPr id="12" name="TextBox 11">
            <a:extLst>
              <a:ext uri="{FF2B5EF4-FFF2-40B4-BE49-F238E27FC236}">
                <a16:creationId xmlns:a16="http://schemas.microsoft.com/office/drawing/2014/main" id="{3C9CE54D-B558-BFD1-5BD3-7AFAA27A157B}"/>
              </a:ext>
            </a:extLst>
          </p:cNvPr>
          <p:cNvSpPr txBox="1"/>
          <p:nvPr/>
        </p:nvSpPr>
        <p:spPr>
          <a:xfrm>
            <a:off x="2327064" y="4177628"/>
            <a:ext cx="8382914" cy="738664"/>
          </a:xfrm>
          <a:prstGeom prst="rect">
            <a:avLst/>
          </a:prstGeom>
          <a:noFill/>
        </p:spPr>
        <p:txBody>
          <a:bodyPr wrap="square">
            <a:spAutoFit/>
          </a:bodyPr>
          <a:lstStyle/>
          <a:p>
            <a:r>
              <a:rPr lang="en-GB" sz="2400" dirty="0">
                <a:solidFill>
                  <a:schemeClr val="accent1"/>
                </a:solidFill>
              </a:rPr>
              <a:t>PERSEVERING</a:t>
            </a:r>
            <a:r>
              <a:rPr lang="en-GB" sz="2400" dirty="0"/>
              <a:t> </a:t>
            </a:r>
          </a:p>
          <a:p>
            <a:r>
              <a:rPr lang="en-GB" dirty="0"/>
              <a:t>-Entrepreneurs keeps trying until they overcome any obstacle.</a:t>
            </a:r>
          </a:p>
        </p:txBody>
      </p:sp>
      <p:pic>
        <p:nvPicPr>
          <p:cNvPr id="9" name="Picture 8">
            <a:extLst>
              <a:ext uri="{FF2B5EF4-FFF2-40B4-BE49-F238E27FC236}">
                <a16:creationId xmlns:a16="http://schemas.microsoft.com/office/drawing/2014/main" id="{B25583FF-A37A-DB3F-38F7-7A5E7C088770}"/>
              </a:ext>
            </a:extLst>
          </p:cNvPr>
          <p:cNvPicPr>
            <a:picLocks noChangeAspect="1"/>
          </p:cNvPicPr>
          <p:nvPr/>
        </p:nvPicPr>
        <p:blipFill>
          <a:blip r:embed="rId3"/>
          <a:stretch>
            <a:fillRect/>
          </a:stretch>
        </p:blipFill>
        <p:spPr>
          <a:xfrm>
            <a:off x="8235074" y="860212"/>
            <a:ext cx="1405368" cy="1563792"/>
          </a:xfrm>
          <a:prstGeom prst="rect">
            <a:avLst/>
          </a:prstGeom>
        </p:spPr>
      </p:pic>
      <p:pic>
        <p:nvPicPr>
          <p:cNvPr id="3" name="Picture 2">
            <a:extLst>
              <a:ext uri="{FF2B5EF4-FFF2-40B4-BE49-F238E27FC236}">
                <a16:creationId xmlns:a16="http://schemas.microsoft.com/office/drawing/2014/main" id="{58370C2C-8CE3-464E-1C8B-637DFA010AEA}"/>
              </a:ext>
            </a:extLst>
          </p:cNvPr>
          <p:cNvPicPr>
            <a:picLocks noChangeAspect="1"/>
          </p:cNvPicPr>
          <p:nvPr/>
        </p:nvPicPr>
        <p:blipFill>
          <a:blip r:embed="rId4">
            <a:duotone>
              <a:schemeClr val="accent1">
                <a:shade val="45000"/>
                <a:satMod val="135000"/>
              </a:schemeClr>
              <a:prstClr val="white"/>
            </a:duotone>
          </a:blip>
          <a:stretch>
            <a:fillRect/>
          </a:stretch>
        </p:blipFill>
        <p:spPr>
          <a:xfrm>
            <a:off x="1582974" y="2618676"/>
            <a:ext cx="738665" cy="738665"/>
          </a:xfrm>
          <a:prstGeom prst="rect">
            <a:avLst/>
          </a:prstGeom>
        </p:spPr>
      </p:pic>
      <p:pic>
        <p:nvPicPr>
          <p:cNvPr id="10" name="Picture 9">
            <a:extLst>
              <a:ext uri="{FF2B5EF4-FFF2-40B4-BE49-F238E27FC236}">
                <a16:creationId xmlns:a16="http://schemas.microsoft.com/office/drawing/2014/main" id="{4D23BF75-B15B-9FB8-B45B-76FDE4909235}"/>
              </a:ext>
            </a:extLst>
          </p:cNvPr>
          <p:cNvPicPr>
            <a:picLocks noChangeAspect="1"/>
          </p:cNvPicPr>
          <p:nvPr/>
        </p:nvPicPr>
        <p:blipFill>
          <a:blip r:embed="rId5">
            <a:duotone>
              <a:schemeClr val="accent1">
                <a:shade val="45000"/>
                <a:satMod val="135000"/>
              </a:schemeClr>
              <a:prstClr val="white"/>
            </a:duotone>
          </a:blip>
          <a:stretch>
            <a:fillRect/>
          </a:stretch>
        </p:blipFill>
        <p:spPr>
          <a:xfrm>
            <a:off x="1532498" y="4177627"/>
            <a:ext cx="738665" cy="738665"/>
          </a:xfrm>
          <a:prstGeom prst="rect">
            <a:avLst/>
          </a:prstGeom>
        </p:spPr>
      </p:pic>
    </p:spTree>
    <p:extLst>
      <p:ext uri="{BB962C8B-B14F-4D97-AF65-F5344CB8AC3E}">
        <p14:creationId xmlns:p14="http://schemas.microsoft.com/office/powerpoint/2010/main" val="412896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4173519" y="2730040"/>
            <a:ext cx="6592911" cy="296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158787" y="874198"/>
            <a:ext cx="8076287"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endParaRPr lang="ar-SA" sz="3600" dirty="0"/>
          </a:p>
        </p:txBody>
      </p:sp>
      <p:sp>
        <p:nvSpPr>
          <p:cNvPr id="6" name="TextBox 5">
            <a:extLst>
              <a:ext uri="{FF2B5EF4-FFF2-40B4-BE49-F238E27FC236}">
                <a16:creationId xmlns:a16="http://schemas.microsoft.com/office/drawing/2014/main" id="{245CEC13-7541-4104-9BDA-05755FEC1CFB}"/>
              </a:ext>
            </a:extLst>
          </p:cNvPr>
          <p:cNvSpPr txBox="1"/>
          <p:nvPr/>
        </p:nvSpPr>
        <p:spPr>
          <a:xfrm>
            <a:off x="2677497" y="2424004"/>
            <a:ext cx="8382914" cy="1292662"/>
          </a:xfrm>
          <a:prstGeom prst="rect">
            <a:avLst/>
          </a:prstGeom>
          <a:noFill/>
        </p:spPr>
        <p:txBody>
          <a:bodyPr wrap="square">
            <a:spAutoFit/>
          </a:bodyPr>
          <a:lstStyle/>
          <a:p>
            <a:r>
              <a:rPr lang="en-GB" sz="2400" dirty="0">
                <a:solidFill>
                  <a:schemeClr val="accent1"/>
                </a:solidFill>
              </a:rPr>
              <a:t>TENDENCY TO TAKE CALCULATED RISKS </a:t>
            </a:r>
          </a:p>
          <a:p>
            <a:r>
              <a:rPr lang="en-GB" dirty="0"/>
              <a:t>-All business ventures will entail risks. </a:t>
            </a:r>
          </a:p>
          <a:p>
            <a:r>
              <a:rPr lang="en-GB" dirty="0"/>
              <a:t>-Entrepreneurs will calculate the costs and the benefits. </a:t>
            </a:r>
          </a:p>
          <a:p>
            <a:r>
              <a:rPr lang="en-GB" dirty="0"/>
              <a:t>-They will only pursue a venture if they believe they will earn a profit. </a:t>
            </a:r>
          </a:p>
        </p:txBody>
      </p:sp>
      <p:sp>
        <p:nvSpPr>
          <p:cNvPr id="8" name="Rectangle 7">
            <a:extLst>
              <a:ext uri="{FF2B5EF4-FFF2-40B4-BE49-F238E27FC236}">
                <a16:creationId xmlns:a16="http://schemas.microsoft.com/office/drawing/2014/main" id="{F69F0657-A323-F5B9-7201-D03A850B62AD}"/>
              </a:ext>
            </a:extLst>
          </p:cNvPr>
          <p:cNvSpPr/>
          <p:nvPr/>
        </p:nvSpPr>
        <p:spPr>
          <a:xfrm>
            <a:off x="0" y="1054884"/>
            <a:ext cx="8300781" cy="839618"/>
          </a:xfrm>
          <a:prstGeom prst="rect">
            <a:avLst/>
          </a:prstGeom>
          <a:solidFill>
            <a:srgbClr val="80C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600" dirty="0"/>
              <a:t>What is the characteristics Entrepreneur?</a:t>
            </a:r>
            <a:endParaRPr lang="en-GB" sz="3200" dirty="0"/>
          </a:p>
        </p:txBody>
      </p:sp>
      <p:sp>
        <p:nvSpPr>
          <p:cNvPr id="12" name="TextBox 11">
            <a:extLst>
              <a:ext uri="{FF2B5EF4-FFF2-40B4-BE49-F238E27FC236}">
                <a16:creationId xmlns:a16="http://schemas.microsoft.com/office/drawing/2014/main" id="{3C9CE54D-B558-BFD1-5BD3-7AFAA27A157B}"/>
              </a:ext>
            </a:extLst>
          </p:cNvPr>
          <p:cNvSpPr txBox="1"/>
          <p:nvPr/>
        </p:nvSpPr>
        <p:spPr>
          <a:xfrm>
            <a:off x="2677497" y="4150250"/>
            <a:ext cx="8382914" cy="738664"/>
          </a:xfrm>
          <a:prstGeom prst="rect">
            <a:avLst/>
          </a:prstGeom>
          <a:noFill/>
        </p:spPr>
        <p:txBody>
          <a:bodyPr wrap="square">
            <a:spAutoFit/>
          </a:bodyPr>
          <a:lstStyle/>
          <a:p>
            <a:r>
              <a:rPr lang="en-GB" sz="2400" dirty="0">
                <a:solidFill>
                  <a:schemeClr val="accent1"/>
                </a:solidFill>
              </a:rPr>
              <a:t>HARDWORKING</a:t>
            </a:r>
          </a:p>
          <a:p>
            <a:r>
              <a:rPr lang="en-GB" dirty="0"/>
              <a:t>-Successful people always attribute their success to hard work.</a:t>
            </a:r>
          </a:p>
        </p:txBody>
      </p:sp>
      <p:pic>
        <p:nvPicPr>
          <p:cNvPr id="9" name="Picture 8">
            <a:extLst>
              <a:ext uri="{FF2B5EF4-FFF2-40B4-BE49-F238E27FC236}">
                <a16:creationId xmlns:a16="http://schemas.microsoft.com/office/drawing/2014/main" id="{B25583FF-A37A-DB3F-38F7-7A5E7C088770}"/>
              </a:ext>
            </a:extLst>
          </p:cNvPr>
          <p:cNvPicPr>
            <a:picLocks noChangeAspect="1"/>
          </p:cNvPicPr>
          <p:nvPr/>
        </p:nvPicPr>
        <p:blipFill>
          <a:blip r:embed="rId3"/>
          <a:stretch>
            <a:fillRect/>
          </a:stretch>
        </p:blipFill>
        <p:spPr>
          <a:xfrm>
            <a:off x="8235074" y="860212"/>
            <a:ext cx="1405368" cy="1563792"/>
          </a:xfrm>
          <a:prstGeom prst="rect">
            <a:avLst/>
          </a:prstGeom>
        </p:spPr>
      </p:pic>
      <p:pic>
        <p:nvPicPr>
          <p:cNvPr id="7" name="Picture 6">
            <a:extLst>
              <a:ext uri="{FF2B5EF4-FFF2-40B4-BE49-F238E27FC236}">
                <a16:creationId xmlns:a16="http://schemas.microsoft.com/office/drawing/2014/main" id="{33760055-6985-819E-5BB6-A710EC0329F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938831" y="2532585"/>
            <a:ext cx="738666" cy="738666"/>
          </a:xfrm>
          <a:prstGeom prst="rect">
            <a:avLst/>
          </a:prstGeom>
        </p:spPr>
      </p:pic>
      <p:pic>
        <p:nvPicPr>
          <p:cNvPr id="11" name="Picture 10">
            <a:extLst>
              <a:ext uri="{FF2B5EF4-FFF2-40B4-BE49-F238E27FC236}">
                <a16:creationId xmlns:a16="http://schemas.microsoft.com/office/drawing/2014/main" id="{AB9CF022-CC06-459C-8339-314355C8025E}"/>
              </a:ext>
            </a:extLst>
          </p:cNvPr>
          <p:cNvPicPr>
            <a:picLocks noChangeAspect="1"/>
          </p:cNvPicPr>
          <p:nvPr/>
        </p:nvPicPr>
        <p:blipFill>
          <a:blip r:embed="rId6">
            <a:duotone>
              <a:schemeClr val="accent1">
                <a:shade val="45000"/>
                <a:satMod val="135000"/>
              </a:schemeClr>
              <a:prstClr val="white"/>
            </a:duotone>
          </a:blip>
          <a:stretch>
            <a:fillRect/>
          </a:stretch>
        </p:blipFill>
        <p:spPr>
          <a:xfrm>
            <a:off x="1990590" y="4150250"/>
            <a:ext cx="635147" cy="635147"/>
          </a:xfrm>
          <a:prstGeom prst="rect">
            <a:avLst/>
          </a:prstGeom>
        </p:spPr>
      </p:pic>
      <p:sp>
        <p:nvSpPr>
          <p:cNvPr id="3" name="TextBox 2">
            <a:extLst>
              <a:ext uri="{FF2B5EF4-FFF2-40B4-BE49-F238E27FC236}">
                <a16:creationId xmlns:a16="http://schemas.microsoft.com/office/drawing/2014/main" id="{B1F5C8CF-2DD0-5673-69AF-9C16A4FFEF0D}"/>
              </a:ext>
            </a:extLst>
          </p:cNvPr>
          <p:cNvSpPr txBox="1"/>
          <p:nvPr/>
        </p:nvSpPr>
        <p:spPr>
          <a:xfrm>
            <a:off x="2677497" y="2424830"/>
            <a:ext cx="8382914" cy="1292662"/>
          </a:xfrm>
          <a:prstGeom prst="rect">
            <a:avLst/>
          </a:prstGeom>
          <a:noFill/>
        </p:spPr>
        <p:txBody>
          <a:bodyPr wrap="square">
            <a:spAutoFit/>
          </a:bodyPr>
          <a:lstStyle/>
          <a:p>
            <a:r>
              <a:rPr lang="en-GB" sz="2400" dirty="0">
                <a:solidFill>
                  <a:schemeClr val="accent1"/>
                </a:solidFill>
              </a:rPr>
              <a:t>TENDENCY TO TAKE CALCULATED RISKS </a:t>
            </a:r>
          </a:p>
          <a:p>
            <a:r>
              <a:rPr lang="en-GB" dirty="0"/>
              <a:t>-All business ventures will entail risks. </a:t>
            </a:r>
          </a:p>
          <a:p>
            <a:r>
              <a:rPr lang="en-GB" dirty="0"/>
              <a:t>-Entrepreneurs will calculate the costs and the benefits. </a:t>
            </a:r>
          </a:p>
          <a:p>
            <a:r>
              <a:rPr lang="en-GB" dirty="0"/>
              <a:t>-They will only pursue a venture if they believe they will earn a profit. </a:t>
            </a:r>
          </a:p>
        </p:txBody>
      </p:sp>
      <p:pic>
        <p:nvPicPr>
          <p:cNvPr id="4" name="Picture 3">
            <a:extLst>
              <a:ext uri="{FF2B5EF4-FFF2-40B4-BE49-F238E27FC236}">
                <a16:creationId xmlns:a16="http://schemas.microsoft.com/office/drawing/2014/main" id="{729215D5-4E8B-5DB4-549A-428D57E66CA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938831" y="2533411"/>
            <a:ext cx="738666" cy="738666"/>
          </a:xfrm>
          <a:prstGeom prst="rect">
            <a:avLst/>
          </a:prstGeom>
        </p:spPr>
      </p:pic>
    </p:spTree>
    <p:extLst>
      <p:ext uri="{BB962C8B-B14F-4D97-AF65-F5344CB8AC3E}">
        <p14:creationId xmlns:p14="http://schemas.microsoft.com/office/powerpoint/2010/main" val="13316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4173519" y="2730040"/>
            <a:ext cx="6592911" cy="296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158787" y="874198"/>
            <a:ext cx="8076287" cy="601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endParaRPr lang="ar-SA" sz="3600" dirty="0"/>
          </a:p>
        </p:txBody>
      </p:sp>
      <p:sp>
        <p:nvSpPr>
          <p:cNvPr id="6" name="TextBox 5">
            <a:extLst>
              <a:ext uri="{FF2B5EF4-FFF2-40B4-BE49-F238E27FC236}">
                <a16:creationId xmlns:a16="http://schemas.microsoft.com/office/drawing/2014/main" id="{245CEC13-7541-4104-9BDA-05755FEC1CFB}"/>
              </a:ext>
            </a:extLst>
          </p:cNvPr>
          <p:cNvSpPr txBox="1"/>
          <p:nvPr/>
        </p:nvSpPr>
        <p:spPr>
          <a:xfrm>
            <a:off x="2677497" y="3496261"/>
            <a:ext cx="838291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1"/>
                </a:solidFill>
              </a:rPr>
              <a:t>DECISION MAKERS</a:t>
            </a:r>
          </a:p>
          <a:p>
            <a:r>
              <a:rPr lang="en-GB" dirty="0"/>
              <a:t>-The success of their business depends on their ability to make right decisions.</a:t>
            </a:r>
          </a:p>
        </p:txBody>
      </p:sp>
      <p:sp>
        <p:nvSpPr>
          <p:cNvPr id="8" name="Rectangle 7">
            <a:extLst>
              <a:ext uri="{FF2B5EF4-FFF2-40B4-BE49-F238E27FC236}">
                <a16:creationId xmlns:a16="http://schemas.microsoft.com/office/drawing/2014/main" id="{F69F0657-A323-F5B9-7201-D03A850B62AD}"/>
              </a:ext>
            </a:extLst>
          </p:cNvPr>
          <p:cNvSpPr/>
          <p:nvPr/>
        </p:nvSpPr>
        <p:spPr>
          <a:xfrm>
            <a:off x="0" y="1054884"/>
            <a:ext cx="8300781" cy="839618"/>
          </a:xfrm>
          <a:prstGeom prst="rect">
            <a:avLst/>
          </a:prstGeom>
          <a:solidFill>
            <a:srgbClr val="80C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600" dirty="0"/>
              <a:t>What is the characteristics Entrepreneur?</a:t>
            </a:r>
            <a:endParaRPr lang="en-GB" sz="3200" dirty="0"/>
          </a:p>
        </p:txBody>
      </p:sp>
      <p:sp>
        <p:nvSpPr>
          <p:cNvPr id="12" name="TextBox 11">
            <a:extLst>
              <a:ext uri="{FF2B5EF4-FFF2-40B4-BE49-F238E27FC236}">
                <a16:creationId xmlns:a16="http://schemas.microsoft.com/office/drawing/2014/main" id="{3C9CE54D-B558-BFD1-5BD3-7AFAA27A157B}"/>
              </a:ext>
            </a:extLst>
          </p:cNvPr>
          <p:cNvSpPr txBox="1"/>
          <p:nvPr/>
        </p:nvSpPr>
        <p:spPr>
          <a:xfrm>
            <a:off x="2677497" y="4729794"/>
            <a:ext cx="8382914" cy="738664"/>
          </a:xfrm>
          <a:prstGeom prst="rect">
            <a:avLst/>
          </a:prstGeom>
          <a:noFill/>
        </p:spPr>
        <p:txBody>
          <a:bodyPr wrap="square">
            <a:spAutoFit/>
          </a:bodyPr>
          <a:lstStyle/>
          <a:p>
            <a:r>
              <a:rPr lang="en-GB" sz="2400" dirty="0">
                <a:solidFill>
                  <a:schemeClr val="accent1"/>
                </a:solidFill>
              </a:rPr>
              <a:t>LEADERSHIP</a:t>
            </a:r>
          </a:p>
          <a:p>
            <a:r>
              <a:rPr lang="en-GB" dirty="0"/>
              <a:t>-Entrepreneurs are leaders by the very nature of their functions.</a:t>
            </a:r>
          </a:p>
        </p:txBody>
      </p:sp>
      <p:pic>
        <p:nvPicPr>
          <p:cNvPr id="9" name="Picture 8">
            <a:extLst>
              <a:ext uri="{FF2B5EF4-FFF2-40B4-BE49-F238E27FC236}">
                <a16:creationId xmlns:a16="http://schemas.microsoft.com/office/drawing/2014/main" id="{B25583FF-A37A-DB3F-38F7-7A5E7C088770}"/>
              </a:ext>
            </a:extLst>
          </p:cNvPr>
          <p:cNvPicPr>
            <a:picLocks noChangeAspect="1"/>
          </p:cNvPicPr>
          <p:nvPr/>
        </p:nvPicPr>
        <p:blipFill>
          <a:blip r:embed="rId3"/>
          <a:stretch>
            <a:fillRect/>
          </a:stretch>
        </p:blipFill>
        <p:spPr>
          <a:xfrm>
            <a:off x="8235074" y="860212"/>
            <a:ext cx="1405368" cy="1563792"/>
          </a:xfrm>
          <a:prstGeom prst="rect">
            <a:avLst/>
          </a:prstGeom>
        </p:spPr>
      </p:pic>
      <p:sp>
        <p:nvSpPr>
          <p:cNvPr id="3" name="TextBox 2">
            <a:extLst>
              <a:ext uri="{FF2B5EF4-FFF2-40B4-BE49-F238E27FC236}">
                <a16:creationId xmlns:a16="http://schemas.microsoft.com/office/drawing/2014/main" id="{EB206FEC-0C98-5178-983C-02F7F627A874}"/>
              </a:ext>
            </a:extLst>
          </p:cNvPr>
          <p:cNvSpPr txBox="1"/>
          <p:nvPr/>
        </p:nvSpPr>
        <p:spPr>
          <a:xfrm>
            <a:off x="2589887" y="2316936"/>
            <a:ext cx="8382914" cy="738664"/>
          </a:xfrm>
          <a:prstGeom prst="rect">
            <a:avLst/>
          </a:prstGeom>
          <a:noFill/>
        </p:spPr>
        <p:txBody>
          <a:bodyPr wrap="square">
            <a:spAutoFit/>
          </a:bodyPr>
          <a:lstStyle/>
          <a:p>
            <a:r>
              <a:rPr lang="en-GB" sz="2400" dirty="0">
                <a:solidFill>
                  <a:schemeClr val="accent1"/>
                </a:solidFill>
              </a:rPr>
              <a:t>POSITIVE THINKERS</a:t>
            </a:r>
          </a:p>
          <a:p>
            <a:r>
              <a:rPr lang="en-GB" dirty="0"/>
              <a:t>-Entrepreneurs are positive thinkers. They think of success and bright sides.</a:t>
            </a:r>
          </a:p>
        </p:txBody>
      </p:sp>
      <p:pic>
        <p:nvPicPr>
          <p:cNvPr id="10" name="Picture 9">
            <a:extLst>
              <a:ext uri="{FF2B5EF4-FFF2-40B4-BE49-F238E27FC236}">
                <a16:creationId xmlns:a16="http://schemas.microsoft.com/office/drawing/2014/main" id="{E529D148-9011-039F-6B9D-6B365DCD2F70}"/>
              </a:ext>
            </a:extLst>
          </p:cNvPr>
          <p:cNvPicPr>
            <a:picLocks noChangeAspect="1"/>
          </p:cNvPicPr>
          <p:nvPr/>
        </p:nvPicPr>
        <p:blipFill>
          <a:blip r:embed="rId4">
            <a:duotone>
              <a:schemeClr val="accent1">
                <a:shade val="45000"/>
                <a:satMod val="135000"/>
              </a:schemeClr>
              <a:prstClr val="white"/>
            </a:duotone>
          </a:blip>
          <a:stretch>
            <a:fillRect/>
          </a:stretch>
        </p:blipFill>
        <p:spPr>
          <a:xfrm>
            <a:off x="1902980" y="2316936"/>
            <a:ext cx="583658" cy="686137"/>
          </a:xfrm>
          <a:prstGeom prst="rect">
            <a:avLst/>
          </a:prstGeom>
        </p:spPr>
      </p:pic>
      <p:pic>
        <p:nvPicPr>
          <p:cNvPr id="14" name="Picture 13">
            <a:extLst>
              <a:ext uri="{FF2B5EF4-FFF2-40B4-BE49-F238E27FC236}">
                <a16:creationId xmlns:a16="http://schemas.microsoft.com/office/drawing/2014/main" id="{2C18702B-2C79-CE35-11F6-D7C9F5F9E262}"/>
              </a:ext>
            </a:extLst>
          </p:cNvPr>
          <p:cNvPicPr>
            <a:picLocks noChangeAspect="1"/>
          </p:cNvPicPr>
          <p:nvPr/>
        </p:nvPicPr>
        <p:blipFill>
          <a:blip r:embed="rId5">
            <a:duotone>
              <a:schemeClr val="accent1">
                <a:shade val="45000"/>
                <a:satMod val="135000"/>
              </a:schemeClr>
              <a:prstClr val="white"/>
            </a:duotone>
          </a:blip>
          <a:stretch>
            <a:fillRect/>
          </a:stretch>
        </p:blipFill>
        <p:spPr>
          <a:xfrm>
            <a:off x="1967900" y="4729794"/>
            <a:ext cx="668793" cy="718597"/>
          </a:xfrm>
          <a:prstGeom prst="rect">
            <a:avLst/>
          </a:prstGeom>
        </p:spPr>
      </p:pic>
      <p:pic>
        <p:nvPicPr>
          <p:cNvPr id="16" name="Picture 15">
            <a:extLst>
              <a:ext uri="{FF2B5EF4-FFF2-40B4-BE49-F238E27FC236}">
                <a16:creationId xmlns:a16="http://schemas.microsoft.com/office/drawing/2014/main" id="{D1F9A578-A8E8-3088-3566-F7B5F21CFDA2}"/>
              </a:ext>
            </a:extLst>
          </p:cNvPr>
          <p:cNvPicPr>
            <a:picLocks noChangeAspect="1"/>
          </p:cNvPicPr>
          <p:nvPr/>
        </p:nvPicPr>
        <p:blipFill>
          <a:blip r:embed="rId6">
            <a:duotone>
              <a:schemeClr val="accent1">
                <a:shade val="45000"/>
                <a:satMod val="135000"/>
              </a:schemeClr>
              <a:prstClr val="white"/>
            </a:duotone>
          </a:blip>
          <a:stretch>
            <a:fillRect/>
          </a:stretch>
        </p:blipFill>
        <p:spPr>
          <a:xfrm>
            <a:off x="1967900" y="3568696"/>
            <a:ext cx="583658" cy="566149"/>
          </a:xfrm>
          <a:prstGeom prst="rect">
            <a:avLst/>
          </a:prstGeom>
        </p:spPr>
      </p:pic>
    </p:spTree>
    <p:extLst>
      <p:ext uri="{BB962C8B-B14F-4D97-AF65-F5344CB8AC3E}">
        <p14:creationId xmlns:p14="http://schemas.microsoft.com/office/powerpoint/2010/main" val="168885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2F7BC-0FA7-B0A3-0315-B31800C5545B}"/>
              </a:ext>
            </a:extLst>
          </p:cNvPr>
          <p:cNvPicPr>
            <a:picLocks noChangeAspect="1"/>
          </p:cNvPicPr>
          <p:nvPr/>
        </p:nvPicPr>
        <p:blipFill>
          <a:blip r:embed="rId2"/>
          <a:stretch>
            <a:fillRect/>
          </a:stretch>
        </p:blipFill>
        <p:spPr>
          <a:xfrm>
            <a:off x="1429990" y="1724506"/>
            <a:ext cx="9530005" cy="4795894"/>
          </a:xfrm>
          <a:prstGeom prst="rect">
            <a:avLst/>
          </a:prstGeom>
        </p:spPr>
      </p:pic>
      <p:sp>
        <p:nvSpPr>
          <p:cNvPr id="4" name="Rectangle 3">
            <a:extLst>
              <a:ext uri="{FF2B5EF4-FFF2-40B4-BE49-F238E27FC236}">
                <a16:creationId xmlns:a16="http://schemas.microsoft.com/office/drawing/2014/main" id="{6AC8C22C-0DF4-765A-A4BC-5DD2323B4D1E}"/>
              </a:ext>
            </a:extLst>
          </p:cNvPr>
          <p:cNvSpPr/>
          <p:nvPr/>
        </p:nvSpPr>
        <p:spPr>
          <a:xfrm>
            <a:off x="0" y="337600"/>
            <a:ext cx="8788096" cy="839618"/>
          </a:xfrm>
          <a:prstGeom prst="rect">
            <a:avLst/>
          </a:prstGeom>
          <a:solidFill>
            <a:srgbClr val="80C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600" dirty="0"/>
              <a:t>Most important Qualities of an Entrepreneur?</a:t>
            </a:r>
            <a:endParaRPr lang="en-GB" sz="3200" dirty="0"/>
          </a:p>
        </p:txBody>
      </p:sp>
    </p:spTree>
    <p:extLst>
      <p:ext uri="{BB962C8B-B14F-4D97-AF65-F5344CB8AC3E}">
        <p14:creationId xmlns:p14="http://schemas.microsoft.com/office/powerpoint/2010/main" val="345871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375DD2-0AD0-D63C-ED3A-AD9F49E71988}"/>
              </a:ext>
            </a:extLst>
          </p:cNvPr>
          <p:cNvSpPr txBox="1"/>
          <p:nvPr/>
        </p:nvSpPr>
        <p:spPr>
          <a:xfrm>
            <a:off x="1619363" y="1225263"/>
            <a:ext cx="9167272" cy="923330"/>
          </a:xfrm>
          <a:prstGeom prst="rect">
            <a:avLst/>
          </a:prstGeom>
          <a:noFill/>
        </p:spPr>
        <p:txBody>
          <a:bodyPr wrap="square">
            <a:spAutoFit/>
          </a:bodyPr>
          <a:lstStyle/>
          <a:p>
            <a:r>
              <a:rPr lang="en-GB" sz="5400" dirty="0">
                <a:solidFill>
                  <a:schemeClr val="accent1"/>
                </a:solidFill>
                <a:latin typeface="Sakkal Majalla" panose="02000000000000000000" pitchFamily="2" charset="-78"/>
                <a:cs typeface="Sakkal Majalla" panose="02000000000000000000" pitchFamily="2" charset="-78"/>
              </a:rPr>
              <a:t>Is it true that any one can be Entrepreneur? </a:t>
            </a:r>
          </a:p>
        </p:txBody>
      </p:sp>
      <p:sp>
        <p:nvSpPr>
          <p:cNvPr id="5" name="TextBox 4">
            <a:extLst>
              <a:ext uri="{FF2B5EF4-FFF2-40B4-BE49-F238E27FC236}">
                <a16:creationId xmlns:a16="http://schemas.microsoft.com/office/drawing/2014/main" id="{7BB485B4-1D3D-86C5-56F3-5D267E5BFE2E}"/>
              </a:ext>
            </a:extLst>
          </p:cNvPr>
          <p:cNvSpPr txBox="1"/>
          <p:nvPr/>
        </p:nvSpPr>
        <p:spPr>
          <a:xfrm>
            <a:off x="1947890" y="2389936"/>
            <a:ext cx="8384283" cy="830997"/>
          </a:xfrm>
          <a:prstGeom prst="rect">
            <a:avLst/>
          </a:prstGeom>
          <a:noFill/>
        </p:spPr>
        <p:txBody>
          <a:bodyPr wrap="square">
            <a:spAutoFit/>
          </a:bodyPr>
          <a:lstStyle/>
          <a:p>
            <a:pPr algn="ctr"/>
            <a:r>
              <a:rPr lang="en-GB" sz="4800" dirty="0">
                <a:solidFill>
                  <a:schemeClr val="accent3"/>
                </a:solidFill>
                <a:latin typeface="Sakkal Majalla" panose="02000000000000000000" pitchFamily="2" charset="-78"/>
                <a:cs typeface="Sakkal Majalla" panose="02000000000000000000" pitchFamily="2" charset="-78"/>
              </a:rPr>
              <a:t>Should we all be an Entrepreneur? </a:t>
            </a:r>
          </a:p>
        </p:txBody>
      </p:sp>
      <p:pic>
        <p:nvPicPr>
          <p:cNvPr id="2" name="Picture 1"/>
          <p:cNvPicPr>
            <a:picLocks noChangeAspect="1"/>
          </p:cNvPicPr>
          <p:nvPr/>
        </p:nvPicPr>
        <p:blipFill>
          <a:blip r:embed="rId2"/>
          <a:stretch>
            <a:fillRect/>
          </a:stretch>
        </p:blipFill>
        <p:spPr>
          <a:xfrm>
            <a:off x="4462819" y="3462276"/>
            <a:ext cx="3209712" cy="3209712"/>
          </a:xfrm>
          <a:prstGeom prst="rect">
            <a:avLst/>
          </a:prstGeom>
        </p:spPr>
      </p:pic>
    </p:spTree>
    <p:extLst>
      <p:ext uri="{BB962C8B-B14F-4D97-AF65-F5344CB8AC3E}">
        <p14:creationId xmlns:p14="http://schemas.microsoft.com/office/powerpoint/2010/main" val="20224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091" y="4564911"/>
            <a:ext cx="7124771" cy="535531"/>
          </a:xfrm>
          <a:prstGeom prst="rect">
            <a:avLst/>
          </a:prstGeom>
        </p:spPr>
        <p:txBody>
          <a:bodyPr wrap="none">
            <a:spAutoFit/>
          </a:bodyPr>
          <a:lstStyle/>
          <a:p>
            <a:pPr algn="ctr" defTabSz="457200" fontAlgn="base">
              <a:lnSpc>
                <a:spcPct val="90000"/>
              </a:lnSpc>
              <a:spcBef>
                <a:spcPts val="1500"/>
              </a:spcBef>
            </a:pPr>
            <a:r>
              <a:rPr lang="en-US" sz="3200" dirty="0">
                <a:solidFill>
                  <a:srgbClr val="0793A6"/>
                </a:solidFill>
                <a:ea typeface="Bahij TheSansArabic-Bold"/>
                <a:cs typeface="Bahij TheSansArabic-Bold"/>
                <a:sym typeface="Bahij TheSansArabic-Bold"/>
              </a:rPr>
              <a:t>Entrepreneurial potential self-assessment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565" y="1187355"/>
            <a:ext cx="3002508" cy="3002508"/>
          </a:xfrm>
          <a:prstGeom prst="rect">
            <a:avLst/>
          </a:prstGeom>
        </p:spPr>
      </p:pic>
    </p:spTree>
    <p:extLst>
      <p:ext uri="{BB962C8B-B14F-4D97-AF65-F5344CB8AC3E}">
        <p14:creationId xmlns:p14="http://schemas.microsoft.com/office/powerpoint/2010/main" val="24691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a:extLst>
              <a:ext uri="{FF2B5EF4-FFF2-40B4-BE49-F238E27FC236}">
                <a16:creationId xmlns:a16="http://schemas.microsoft.com/office/drawing/2014/main" id="{95316DB0-64B1-1B25-8A65-315B05C83710}"/>
              </a:ext>
            </a:extLst>
          </p:cNvPr>
          <p:cNvSpPr txBox="1"/>
          <p:nvPr/>
        </p:nvSpPr>
        <p:spPr>
          <a:xfrm>
            <a:off x="709683" y="868858"/>
            <a:ext cx="10895232" cy="615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pPr algn="ctr"/>
            <a:r>
              <a:rPr lang="en-GB" sz="3600" b="1" dirty="0">
                <a:latin typeface="+mn-lt"/>
              </a:rPr>
              <a:t>Opportunities for entrepreneurship in healthcare</a:t>
            </a:r>
            <a:endParaRPr lang="ar-SA" sz="3600" b="1" dirty="0">
              <a:latin typeface="+mn-lt"/>
            </a:endParaRPr>
          </a:p>
        </p:txBody>
      </p:sp>
      <p:sp>
        <p:nvSpPr>
          <p:cNvPr id="6" name="Rectangle: Rounded Corners 5">
            <a:extLst>
              <a:ext uri="{FF2B5EF4-FFF2-40B4-BE49-F238E27FC236}">
                <a16:creationId xmlns:a16="http://schemas.microsoft.com/office/drawing/2014/main" id="{A12496C2-97B6-8D13-B724-70BCB904DD9F}"/>
              </a:ext>
            </a:extLst>
          </p:cNvPr>
          <p:cNvSpPr/>
          <p:nvPr/>
        </p:nvSpPr>
        <p:spPr>
          <a:xfrm>
            <a:off x="2256200" y="1710270"/>
            <a:ext cx="7295606" cy="1221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Urgent Need in the Community</a:t>
            </a:r>
          </a:p>
        </p:txBody>
      </p:sp>
      <p:sp>
        <p:nvSpPr>
          <p:cNvPr id="11" name="Rectangle: Rounded Corners 10">
            <a:extLst>
              <a:ext uri="{FF2B5EF4-FFF2-40B4-BE49-F238E27FC236}">
                <a16:creationId xmlns:a16="http://schemas.microsoft.com/office/drawing/2014/main" id="{4955F84D-8AAF-BDE7-EC7C-9DEB6777EACA}"/>
              </a:ext>
            </a:extLst>
          </p:cNvPr>
          <p:cNvSpPr/>
          <p:nvPr/>
        </p:nvSpPr>
        <p:spPr>
          <a:xfrm>
            <a:off x="2296391" y="3158019"/>
            <a:ext cx="1658743" cy="170358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Immunization</a:t>
            </a:r>
            <a:endParaRPr lang="en-GB" sz="1400" dirty="0"/>
          </a:p>
        </p:txBody>
      </p:sp>
      <p:sp>
        <p:nvSpPr>
          <p:cNvPr id="12" name="Rectangle: Rounded Corners 11">
            <a:extLst>
              <a:ext uri="{FF2B5EF4-FFF2-40B4-BE49-F238E27FC236}">
                <a16:creationId xmlns:a16="http://schemas.microsoft.com/office/drawing/2014/main" id="{7D59A106-3A0F-A0F5-D41B-1FA5BB90CB60}"/>
              </a:ext>
            </a:extLst>
          </p:cNvPr>
          <p:cNvSpPr/>
          <p:nvPr/>
        </p:nvSpPr>
        <p:spPr>
          <a:xfrm>
            <a:off x="4125728" y="3130850"/>
            <a:ext cx="1726372" cy="173075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communicable diseases</a:t>
            </a:r>
          </a:p>
        </p:txBody>
      </p:sp>
      <p:sp>
        <p:nvSpPr>
          <p:cNvPr id="13" name="Rectangle: Rounded Corners 12">
            <a:extLst>
              <a:ext uri="{FF2B5EF4-FFF2-40B4-BE49-F238E27FC236}">
                <a16:creationId xmlns:a16="http://schemas.microsoft.com/office/drawing/2014/main" id="{6FC9FA4E-6A11-899A-D79F-34248E6831FE}"/>
              </a:ext>
            </a:extLst>
          </p:cNvPr>
          <p:cNvSpPr/>
          <p:nvPr/>
        </p:nvSpPr>
        <p:spPr>
          <a:xfrm>
            <a:off x="6022694" y="3130850"/>
            <a:ext cx="1806287" cy="170358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Maternal and infant mortality</a:t>
            </a:r>
          </a:p>
        </p:txBody>
      </p:sp>
      <p:sp>
        <p:nvSpPr>
          <p:cNvPr id="14" name="Rectangle: Rounded Corners 13">
            <a:extLst>
              <a:ext uri="{FF2B5EF4-FFF2-40B4-BE49-F238E27FC236}">
                <a16:creationId xmlns:a16="http://schemas.microsoft.com/office/drawing/2014/main" id="{E2EF98F0-3ABB-464F-0ADF-EBC677881D5C}"/>
              </a:ext>
            </a:extLst>
          </p:cNvPr>
          <p:cNvSpPr/>
          <p:nvPr/>
        </p:nvSpPr>
        <p:spPr>
          <a:xfrm>
            <a:off x="7961912" y="3090965"/>
            <a:ext cx="1806287" cy="174347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Manufacturing medical devices</a:t>
            </a:r>
          </a:p>
        </p:txBody>
      </p:sp>
      <p:sp>
        <p:nvSpPr>
          <p:cNvPr id="15" name="Rectangle: Rounded Corners 14">
            <a:extLst>
              <a:ext uri="{FF2B5EF4-FFF2-40B4-BE49-F238E27FC236}">
                <a16:creationId xmlns:a16="http://schemas.microsoft.com/office/drawing/2014/main" id="{F2951786-0DD9-4A79-0030-818C5D34816E}"/>
              </a:ext>
            </a:extLst>
          </p:cNvPr>
          <p:cNvSpPr/>
          <p:nvPr/>
        </p:nvSpPr>
        <p:spPr>
          <a:xfrm>
            <a:off x="3124768" y="4947142"/>
            <a:ext cx="1660732" cy="1758982"/>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Pharmaceutical</a:t>
            </a:r>
            <a:endParaRPr lang="en-GB" sz="1200" dirty="0"/>
          </a:p>
        </p:txBody>
      </p:sp>
      <p:sp>
        <p:nvSpPr>
          <p:cNvPr id="3" name="Rectangle: Rounded Corners 2">
            <a:extLst>
              <a:ext uri="{FF2B5EF4-FFF2-40B4-BE49-F238E27FC236}">
                <a16:creationId xmlns:a16="http://schemas.microsoft.com/office/drawing/2014/main" id="{37F4335E-539D-A98B-2E51-93DDAFE73C93}"/>
              </a:ext>
            </a:extLst>
          </p:cNvPr>
          <p:cNvSpPr/>
          <p:nvPr/>
        </p:nvSpPr>
        <p:spPr>
          <a:xfrm>
            <a:off x="5103230" y="4947142"/>
            <a:ext cx="1660732" cy="1758982"/>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Clean water and sanitation</a:t>
            </a:r>
            <a:endParaRPr lang="en-GB" sz="1200" dirty="0"/>
          </a:p>
        </p:txBody>
      </p:sp>
      <p:sp>
        <p:nvSpPr>
          <p:cNvPr id="4" name="Rectangle: Rounded Corners 3">
            <a:extLst>
              <a:ext uri="{FF2B5EF4-FFF2-40B4-BE49-F238E27FC236}">
                <a16:creationId xmlns:a16="http://schemas.microsoft.com/office/drawing/2014/main" id="{ADDE4654-0383-25E6-B355-A94DD1925C21}"/>
              </a:ext>
            </a:extLst>
          </p:cNvPr>
          <p:cNvSpPr/>
          <p:nvPr/>
        </p:nvSpPr>
        <p:spPr>
          <a:xfrm>
            <a:off x="7081693" y="4975274"/>
            <a:ext cx="1660732" cy="1758982"/>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Non-communicable diseases</a:t>
            </a:r>
            <a:endParaRPr lang="en-GB" sz="1200" dirty="0"/>
          </a:p>
        </p:txBody>
      </p:sp>
    </p:spTree>
    <p:extLst>
      <p:ext uri="{BB962C8B-B14F-4D97-AF65-F5344CB8AC3E}">
        <p14:creationId xmlns:p14="http://schemas.microsoft.com/office/powerpoint/2010/main" val="380771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130C95C-27AE-1D6B-6DEC-6D88BFE7F5F4}"/>
              </a:ext>
            </a:extLst>
          </p:cNvPr>
          <p:cNvSpPr txBox="1"/>
          <p:nvPr/>
        </p:nvSpPr>
        <p:spPr>
          <a:xfrm>
            <a:off x="777214" y="1645131"/>
            <a:ext cx="10359549" cy="769441"/>
          </a:xfrm>
          <a:prstGeom prst="rect">
            <a:avLst/>
          </a:prstGeom>
          <a:noFill/>
        </p:spPr>
        <p:txBody>
          <a:bodyPr wrap="square" rtlCol="0">
            <a:spAutoFit/>
          </a:bodyPr>
          <a:lstStyle/>
          <a:p>
            <a:pPr algn="ctr"/>
            <a:r>
              <a:rPr lang="en-GB" sz="4400" dirty="0"/>
              <a:t> Discovered Need = Business Idea</a:t>
            </a:r>
          </a:p>
        </p:txBody>
      </p:sp>
      <p:pic>
        <p:nvPicPr>
          <p:cNvPr id="12" name="Picture 11">
            <a:extLst>
              <a:ext uri="{FF2B5EF4-FFF2-40B4-BE49-F238E27FC236}">
                <a16:creationId xmlns:a16="http://schemas.microsoft.com/office/drawing/2014/main" id="{58AB6B6F-C272-55E8-3DB9-DFC9E864B3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6540" y="2628900"/>
            <a:ext cx="8380175" cy="4229100"/>
          </a:xfrm>
          <a:prstGeom prst="rect">
            <a:avLst/>
          </a:prstGeom>
        </p:spPr>
      </p:pic>
      <p:sp>
        <p:nvSpPr>
          <p:cNvPr id="8" name="Speech Bubble: Rectangle 7">
            <a:extLst>
              <a:ext uri="{FF2B5EF4-FFF2-40B4-BE49-F238E27FC236}">
                <a16:creationId xmlns:a16="http://schemas.microsoft.com/office/drawing/2014/main" id="{0201392B-D90E-D8C5-75B2-65EB1C838EC5}"/>
              </a:ext>
            </a:extLst>
          </p:cNvPr>
          <p:cNvSpPr/>
          <p:nvPr/>
        </p:nvSpPr>
        <p:spPr>
          <a:xfrm>
            <a:off x="6154404" y="3016833"/>
            <a:ext cx="1965686" cy="1221025"/>
          </a:xfrm>
          <a:prstGeom prst="wedgeRectCallout">
            <a:avLst>
              <a:gd name="adj1" fmla="val 38498"/>
              <a:gd name="adj2" fmla="val -90863"/>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000" dirty="0">
                <a:solidFill>
                  <a:schemeClr val="tx1"/>
                </a:solidFill>
              </a:rPr>
              <a:t>Invention-based enterprises (IBEs)</a:t>
            </a:r>
          </a:p>
        </p:txBody>
      </p:sp>
      <p:sp>
        <p:nvSpPr>
          <p:cNvPr id="11" name="Speech Bubble: Rectangle 10">
            <a:extLst>
              <a:ext uri="{FF2B5EF4-FFF2-40B4-BE49-F238E27FC236}">
                <a16:creationId xmlns:a16="http://schemas.microsoft.com/office/drawing/2014/main" id="{30E1452D-FA29-EBAF-EE3E-FF0E7BE19E02}"/>
              </a:ext>
            </a:extLst>
          </p:cNvPr>
          <p:cNvSpPr/>
          <p:nvPr/>
        </p:nvSpPr>
        <p:spPr>
          <a:xfrm>
            <a:off x="8579115" y="3016833"/>
            <a:ext cx="1965686" cy="1221025"/>
          </a:xfrm>
          <a:prstGeom prst="wedgeRectCallout">
            <a:avLst>
              <a:gd name="adj1" fmla="val -42282"/>
              <a:gd name="adj2" fmla="val -9220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000">
                <a:solidFill>
                  <a:schemeClr val="tx1"/>
                </a:solidFill>
              </a:rPr>
              <a:t>Service companies</a:t>
            </a:r>
            <a:endParaRPr lang="en-GB" sz="2000" dirty="0">
              <a:solidFill>
                <a:schemeClr val="tx1"/>
              </a:solidFill>
            </a:endParaRPr>
          </a:p>
        </p:txBody>
      </p:sp>
      <p:sp>
        <p:nvSpPr>
          <p:cNvPr id="13" name="Rectangle 12">
            <a:extLst>
              <a:ext uri="{FF2B5EF4-FFF2-40B4-BE49-F238E27FC236}">
                <a16:creationId xmlns:a16="http://schemas.microsoft.com/office/drawing/2014/main" id="{205B6725-202E-A85A-C2A8-CD723E0D8A01}"/>
              </a:ext>
            </a:extLst>
          </p:cNvPr>
          <p:cNvSpPr/>
          <p:nvPr/>
        </p:nvSpPr>
        <p:spPr>
          <a:xfrm>
            <a:off x="2201131" y="4604853"/>
            <a:ext cx="1160795" cy="558496"/>
          </a:xfrm>
          <a:prstGeom prst="rect">
            <a:avLst/>
          </a:prstGeom>
          <a:solidFill>
            <a:srgbClr val="347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CA58292-6567-35E7-9BA8-2AFABC106683}"/>
              </a:ext>
            </a:extLst>
          </p:cNvPr>
          <p:cNvSpPr/>
          <p:nvPr/>
        </p:nvSpPr>
        <p:spPr>
          <a:xfrm rot="1182244">
            <a:off x="4069544" y="4649363"/>
            <a:ext cx="723991" cy="370639"/>
          </a:xfrm>
          <a:prstGeom prst="rect">
            <a:avLst/>
          </a:prstGeom>
          <a:solidFill>
            <a:srgbClr val="F15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2F2B97-44B4-F278-7F60-8905AE4F5FB2}"/>
              </a:ext>
            </a:extLst>
          </p:cNvPr>
          <p:cNvSpPr/>
          <p:nvPr/>
        </p:nvSpPr>
        <p:spPr>
          <a:xfrm>
            <a:off x="5086692" y="4665081"/>
            <a:ext cx="711808" cy="350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D2ED6979-591B-5A26-5D35-0109A844A2E0}"/>
              </a:ext>
            </a:extLst>
          </p:cNvPr>
          <p:cNvSpPr/>
          <p:nvPr/>
        </p:nvSpPr>
        <p:spPr>
          <a:xfrm rot="12635582">
            <a:off x="4908808" y="4930109"/>
            <a:ext cx="383142" cy="110407"/>
          </a:xfrm>
          <a:prstGeom prst="triangle">
            <a:avLst>
              <a:gd name="adj" fmla="val 54728"/>
            </a:avLst>
          </a:prstGeom>
          <a:solidFill>
            <a:srgbClr val="F5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B1D4386-CCD1-5D06-21D8-ED62DFEB66DF}"/>
              </a:ext>
            </a:extLst>
          </p:cNvPr>
          <p:cNvSpPr/>
          <p:nvPr/>
        </p:nvSpPr>
        <p:spPr>
          <a:xfrm rot="1065304">
            <a:off x="4468018" y="4380922"/>
            <a:ext cx="711808" cy="350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orem ipsum dolor">
            <a:extLst>
              <a:ext uri="{FF2B5EF4-FFF2-40B4-BE49-F238E27FC236}">
                <a16:creationId xmlns:a16="http://schemas.microsoft.com/office/drawing/2014/main" id="{95316DB0-64B1-1B25-8A65-315B05C83710}"/>
              </a:ext>
            </a:extLst>
          </p:cNvPr>
          <p:cNvSpPr txBox="1"/>
          <p:nvPr/>
        </p:nvSpPr>
        <p:spPr>
          <a:xfrm>
            <a:off x="706788" y="942484"/>
            <a:ext cx="10895232" cy="615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pPr algn="ctr"/>
            <a:r>
              <a:rPr lang="en-GB" sz="3600" b="1" dirty="0">
                <a:latin typeface="+mn-lt"/>
              </a:rPr>
              <a:t>Opportunities for entrepreneurship in healthcare</a:t>
            </a:r>
            <a:endParaRPr lang="ar-SA" sz="3600" b="1" dirty="0">
              <a:latin typeface="+mn-lt"/>
            </a:endParaRPr>
          </a:p>
        </p:txBody>
      </p:sp>
    </p:spTree>
    <p:extLst>
      <p:ext uri="{BB962C8B-B14F-4D97-AF65-F5344CB8AC3E}">
        <p14:creationId xmlns:p14="http://schemas.microsoft.com/office/powerpoint/2010/main" val="192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27705" y="2532926"/>
            <a:ext cx="6592911" cy="296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2663445" y="860543"/>
            <a:ext cx="7057171" cy="615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pPr algn="ctr"/>
            <a:r>
              <a:rPr lang="en-GB" sz="3600" dirty="0"/>
              <a:t> </a:t>
            </a:r>
            <a:r>
              <a:rPr lang="en-GB" sz="3600" b="1" dirty="0">
                <a:latin typeface="+mn-lt"/>
              </a:rPr>
              <a:t>Small Businesses by Industry</a:t>
            </a:r>
            <a:endParaRPr lang="ar-SA" sz="3600" b="1" dirty="0">
              <a:latin typeface="+mn-lt"/>
            </a:endParaRPr>
          </a:p>
        </p:txBody>
      </p:sp>
      <p:pic>
        <p:nvPicPr>
          <p:cNvPr id="6" name="Picture 5">
            <a:extLst>
              <a:ext uri="{FF2B5EF4-FFF2-40B4-BE49-F238E27FC236}">
                <a16:creationId xmlns:a16="http://schemas.microsoft.com/office/drawing/2014/main" id="{AD3B4C42-70E4-9C85-32D0-2F8CF5ADDC15}"/>
              </a:ext>
            </a:extLst>
          </p:cNvPr>
          <p:cNvPicPr>
            <a:picLocks noChangeAspect="1"/>
          </p:cNvPicPr>
          <p:nvPr/>
        </p:nvPicPr>
        <p:blipFill>
          <a:blip r:embed="rId2"/>
          <a:stretch>
            <a:fillRect/>
          </a:stretch>
        </p:blipFill>
        <p:spPr>
          <a:xfrm>
            <a:off x="1430076" y="1688982"/>
            <a:ext cx="8936882" cy="4590775"/>
          </a:xfrm>
          <a:prstGeom prst="rect">
            <a:avLst/>
          </a:prstGeom>
        </p:spPr>
      </p:pic>
    </p:spTree>
    <p:extLst>
      <p:ext uri="{BB962C8B-B14F-4D97-AF65-F5344CB8AC3E}">
        <p14:creationId xmlns:p14="http://schemas.microsoft.com/office/powerpoint/2010/main" val="139068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094554" y="2704216"/>
            <a:ext cx="7990672" cy="195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marL="342900" lvl="0" indent="-342900">
              <a:lnSpc>
                <a:spcPct val="105000"/>
              </a:lnSpc>
              <a:buFont typeface="Symbol" panose="05050102010706020507" pitchFamily="18" charset="2"/>
              <a:buChar char=""/>
            </a:pPr>
            <a:r>
              <a:rPr lang="en-US" sz="2000" dirty="0">
                <a:latin typeface="Times New Roman" panose="02020603050405020304" pitchFamily="18" charset="0"/>
              </a:rPr>
              <a:t>What is Entrepreneurship? </a:t>
            </a:r>
          </a:p>
          <a:p>
            <a:pPr marL="342900" lvl="0" indent="-342900">
              <a:lnSpc>
                <a:spcPct val="105000"/>
              </a:lnSpc>
              <a:buFont typeface="Symbol" panose="05050102010706020507" pitchFamily="18" charset="2"/>
              <a:buChar char=""/>
            </a:pPr>
            <a:r>
              <a:rPr lang="en-US" sz="2000" dirty="0">
                <a:latin typeface="Times New Roman" panose="02020603050405020304" pitchFamily="18" charset="0"/>
              </a:rPr>
              <a:t>Opportunities for entrepreneurship in healthcare.</a:t>
            </a:r>
            <a:endParaRPr lang="en-US" sz="2000" dirty="0"/>
          </a:p>
          <a:p>
            <a:pPr marL="342900" lvl="0" indent="-342900">
              <a:lnSpc>
                <a:spcPct val="105000"/>
              </a:lnSpc>
              <a:buFont typeface="Symbol" panose="05050102010706020507" pitchFamily="18" charset="2"/>
              <a:buChar char=""/>
            </a:pPr>
            <a:r>
              <a:rPr lang="en-US" sz="2000" dirty="0">
                <a:latin typeface="Times New Roman" panose="02020603050405020304" pitchFamily="18" charset="0"/>
              </a:rPr>
              <a:t>Pathways to success and avoid pitfall of failure in entrepreneurship.</a:t>
            </a:r>
            <a:endParaRPr lang="en-US" sz="2000" dirty="0"/>
          </a:p>
          <a:p>
            <a:pPr marL="342900" lvl="0" indent="-342900">
              <a:lnSpc>
                <a:spcPct val="105000"/>
              </a:lnSpc>
              <a:buFont typeface="Symbol" panose="05050102010706020507" pitchFamily="18" charset="2"/>
              <a:buChar char=""/>
            </a:pPr>
            <a:r>
              <a:rPr lang="en-US" sz="2000" dirty="0">
                <a:latin typeface="Times New Roman" panose="02020603050405020304" pitchFamily="18" charset="0"/>
                <a:ea typeface="Calibri" panose="020F0502020204030204" pitchFamily="34" charset="0"/>
              </a:rPr>
              <a:t>Entrepreneurial Challenges.</a:t>
            </a:r>
            <a:endParaRPr sz="2000" dirty="0"/>
          </a:p>
        </p:txBody>
      </p:sp>
      <p:sp>
        <p:nvSpPr>
          <p:cNvPr id="15" name="Lorem ipsum dolor"/>
          <p:cNvSpPr txBox="1"/>
          <p:nvPr/>
        </p:nvSpPr>
        <p:spPr>
          <a:xfrm>
            <a:off x="2654056" y="1711116"/>
            <a:ext cx="2644955" cy="558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r>
              <a:rPr lang="en-US" sz="3200" dirty="0"/>
              <a:t>Main Outline: </a:t>
            </a:r>
            <a:endParaRPr sz="3200" dirty="0"/>
          </a:p>
        </p:txBody>
      </p:sp>
    </p:spTree>
    <p:extLst>
      <p:ext uri="{BB962C8B-B14F-4D97-AF65-F5344CB8AC3E}">
        <p14:creationId xmlns:p14="http://schemas.microsoft.com/office/powerpoint/2010/main" val="71704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96" y="422987"/>
            <a:ext cx="10972800" cy="622187"/>
          </a:xfrm>
        </p:spPr>
        <p:txBody>
          <a:bodyPr/>
          <a:lstStyle/>
          <a:p>
            <a:r>
              <a:rPr lang="en-US" altLang="en-US" dirty="0"/>
              <a:t>Idea Sketch Pad</a:t>
            </a:r>
            <a:endParaRPr lang="en-US" dirty="0"/>
          </a:p>
        </p:txBody>
      </p:sp>
      <p:pic>
        <p:nvPicPr>
          <p:cNvPr id="4" name="Picture 1" descr="The really big idea sketch pad: these are the parameters to change when creating or refining a venture or project idea; think of it as sketching your idea. Directions at the lower left of the page read as follows. 1: write the answers to each question on post-it notes. 2: put them on a sketchpad in the marked areas. 3: if you don’t have enough room, then simplify. 4: assess your ideas using the, really big idea critique pad. 5, repeat and replace post-it notes liberally. The center of the page contains a Venn diagram with the following 3 circles: people, customer, and offering. Within the people and offering circles, with a larger area in the offering circle is a circle for, core competency. The area between the customer and offering circles represents, value proposition. Each category corresponds to 1 to 4 spaces for post it notes, with question prompts above or below the spaces. An input line above the Venn diagram is for the, name of this idea. The following list provides questions for post-it note spaces, by category. People. Who are the people involved in starting this venture? What relevant experience do they bring to the table? What specific knowledge do they bring to the table? Customer. Who is the user or beneficiary? How does the user use your offering? Who is the economic buyer or decision maker? How many buyers are there? Offering. What type of offering is envisioned? In essence, commodity, good, service, or experience? Name and describe it. Sketch it or otherwise help people visualize it. Core competency. Do you have any core, differentiating competencies, such as a technology or service? Value proposition. Why is the offering important to the user? Why is the offering important to the buy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96" y="1125339"/>
            <a:ext cx="10706291" cy="555848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7F124E-8250-90ED-F86A-CEDCBAE6235B}"/>
              </a:ext>
            </a:extLst>
          </p:cNvPr>
          <p:cNvPicPr>
            <a:picLocks noChangeAspect="1"/>
          </p:cNvPicPr>
          <p:nvPr/>
        </p:nvPicPr>
        <p:blipFill>
          <a:blip r:embed="rId3"/>
          <a:stretch>
            <a:fillRect/>
          </a:stretch>
        </p:blipFill>
        <p:spPr>
          <a:xfrm>
            <a:off x="0" y="60060"/>
            <a:ext cx="12192000" cy="6882810"/>
          </a:xfrm>
          <a:prstGeom prst="rect">
            <a:avLst/>
          </a:prstGeom>
        </p:spPr>
      </p:pic>
    </p:spTree>
    <p:extLst>
      <p:ext uri="{BB962C8B-B14F-4D97-AF65-F5344CB8AC3E}">
        <p14:creationId xmlns:p14="http://schemas.microsoft.com/office/powerpoint/2010/main" val="377443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a:extLst>
              <a:ext uri="{FF2B5EF4-FFF2-40B4-BE49-F238E27FC236}">
                <a16:creationId xmlns:a16="http://schemas.microsoft.com/office/drawing/2014/main" id="{95316DB0-64B1-1B25-8A65-315B05C83710}"/>
              </a:ext>
            </a:extLst>
          </p:cNvPr>
          <p:cNvSpPr txBox="1"/>
          <p:nvPr/>
        </p:nvSpPr>
        <p:spPr>
          <a:xfrm>
            <a:off x="504963" y="479965"/>
            <a:ext cx="7598702" cy="711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r>
              <a:rPr lang="en-GB" sz="4400" dirty="0"/>
              <a:t>Avoiding the Pitfalls of Failure</a:t>
            </a:r>
            <a:endParaRPr lang="ar-SA" sz="4400" dirty="0"/>
          </a:p>
        </p:txBody>
      </p:sp>
      <p:sp>
        <p:nvSpPr>
          <p:cNvPr id="4" name="TextBox 3">
            <a:extLst>
              <a:ext uri="{FF2B5EF4-FFF2-40B4-BE49-F238E27FC236}">
                <a16:creationId xmlns:a16="http://schemas.microsoft.com/office/drawing/2014/main" id="{71F30AD1-2742-1446-C717-86287581B374}"/>
              </a:ext>
            </a:extLst>
          </p:cNvPr>
          <p:cNvSpPr txBox="1"/>
          <p:nvPr/>
        </p:nvSpPr>
        <p:spPr>
          <a:xfrm>
            <a:off x="644734" y="1786019"/>
            <a:ext cx="11127482" cy="707886"/>
          </a:xfrm>
          <a:prstGeom prst="rect">
            <a:avLst/>
          </a:prstGeom>
          <a:noFill/>
        </p:spPr>
        <p:txBody>
          <a:bodyPr wrap="square">
            <a:spAutoFit/>
          </a:bodyPr>
          <a:lstStyle/>
          <a:p>
            <a:pPr marL="285750" indent="-285750">
              <a:buFont typeface="Arial" panose="020B0604020202020204" pitchFamily="34" charset="0"/>
              <a:buChar char="•"/>
            </a:pPr>
            <a:r>
              <a:rPr lang="en-GB" dirty="0"/>
              <a:t> </a:t>
            </a:r>
            <a:r>
              <a:rPr lang="en-GB" sz="2000" b="1" dirty="0"/>
              <a:t>Know your business in-depth</a:t>
            </a:r>
          </a:p>
          <a:p>
            <a:r>
              <a:rPr lang="en-GB" sz="2000" dirty="0"/>
              <a:t>Get the best education in your business area you possibly can. Become a serious student of your industry. </a:t>
            </a:r>
          </a:p>
        </p:txBody>
      </p:sp>
      <p:sp>
        <p:nvSpPr>
          <p:cNvPr id="5" name="TextBox 4">
            <a:extLst>
              <a:ext uri="{FF2B5EF4-FFF2-40B4-BE49-F238E27FC236}">
                <a16:creationId xmlns:a16="http://schemas.microsoft.com/office/drawing/2014/main" id="{0D0FC054-2EC3-E226-B2C8-F19882F5A85E}"/>
              </a:ext>
            </a:extLst>
          </p:cNvPr>
          <p:cNvSpPr txBox="1"/>
          <p:nvPr/>
        </p:nvSpPr>
        <p:spPr>
          <a:xfrm>
            <a:off x="644734" y="3087969"/>
            <a:ext cx="6970269" cy="1292662"/>
          </a:xfrm>
          <a:prstGeom prst="rect">
            <a:avLst/>
          </a:prstGeom>
          <a:noFill/>
        </p:spPr>
        <p:txBody>
          <a:bodyPr wrap="square">
            <a:spAutoFit/>
          </a:bodyPr>
          <a:lstStyle/>
          <a:p>
            <a:pPr marL="285750" indent="-285750">
              <a:buFont typeface="Arial" panose="020B0604020202020204" pitchFamily="34" charset="0"/>
              <a:buChar char="•"/>
            </a:pPr>
            <a:r>
              <a:rPr lang="en-GB" b="1" dirty="0"/>
              <a:t>Build a viable business model – and test it</a:t>
            </a:r>
          </a:p>
          <a:p>
            <a:r>
              <a:rPr lang="en-GB" sz="2000" dirty="0"/>
              <a:t>Before launching a business, an entrepreneur should define the business model on which he or she plans to build a company and test it.</a:t>
            </a:r>
          </a:p>
        </p:txBody>
      </p:sp>
      <p:pic>
        <p:nvPicPr>
          <p:cNvPr id="1026" name="Picture 2" descr="LIMS Project Pitfall #10 - 05-10-2022 : Technical Staffing, Quality  Consulting, Laboratory Information Management Systems, and Training news  for Labtopia in Houston, Texas USA">
            <a:extLst>
              <a:ext uri="{FF2B5EF4-FFF2-40B4-BE49-F238E27FC236}">
                <a16:creationId xmlns:a16="http://schemas.microsoft.com/office/drawing/2014/main" id="{6AB0559C-C31B-4148-F1AA-B8C29BC1B0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684" y="2758190"/>
            <a:ext cx="4554693" cy="369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3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D21A74-9779-2DE9-7CC2-6FB995222EA8}"/>
              </a:ext>
            </a:extLst>
          </p:cNvPr>
          <p:cNvPicPr>
            <a:picLocks noChangeAspect="1"/>
          </p:cNvPicPr>
          <p:nvPr/>
        </p:nvPicPr>
        <p:blipFill>
          <a:blip r:embed="rId2"/>
          <a:stretch>
            <a:fillRect/>
          </a:stretch>
        </p:blipFill>
        <p:spPr>
          <a:xfrm>
            <a:off x="644643" y="854171"/>
            <a:ext cx="11032893" cy="6895558"/>
          </a:xfrm>
          <a:prstGeom prst="rect">
            <a:avLst/>
          </a:prstGeom>
        </p:spPr>
      </p:pic>
    </p:spTree>
    <p:extLst>
      <p:ext uri="{BB962C8B-B14F-4D97-AF65-F5344CB8AC3E}">
        <p14:creationId xmlns:p14="http://schemas.microsoft.com/office/powerpoint/2010/main" val="2643119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a:extLst>
              <a:ext uri="{FF2B5EF4-FFF2-40B4-BE49-F238E27FC236}">
                <a16:creationId xmlns:a16="http://schemas.microsoft.com/office/drawing/2014/main" id="{95316DB0-64B1-1B25-8A65-315B05C83710}"/>
              </a:ext>
            </a:extLst>
          </p:cNvPr>
          <p:cNvSpPr txBox="1"/>
          <p:nvPr/>
        </p:nvSpPr>
        <p:spPr>
          <a:xfrm>
            <a:off x="504963" y="479965"/>
            <a:ext cx="7598702" cy="711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r>
              <a:rPr lang="en-GB" sz="4400" dirty="0"/>
              <a:t>Avoiding the Pitfalls of Failure</a:t>
            </a:r>
            <a:endParaRPr lang="ar-SA" sz="4400" dirty="0"/>
          </a:p>
        </p:txBody>
      </p:sp>
      <p:sp>
        <p:nvSpPr>
          <p:cNvPr id="8" name="TextBox 7">
            <a:extLst>
              <a:ext uri="{FF2B5EF4-FFF2-40B4-BE49-F238E27FC236}">
                <a16:creationId xmlns:a16="http://schemas.microsoft.com/office/drawing/2014/main" id="{1B6EBF56-F74C-1F40-7D1E-9BD1A13AFCA9}"/>
              </a:ext>
            </a:extLst>
          </p:cNvPr>
          <p:cNvSpPr txBox="1"/>
          <p:nvPr/>
        </p:nvSpPr>
        <p:spPr>
          <a:xfrm>
            <a:off x="584506" y="2085784"/>
            <a:ext cx="6925567" cy="1015663"/>
          </a:xfrm>
          <a:prstGeom prst="rect">
            <a:avLst/>
          </a:prstGeom>
          <a:noFill/>
        </p:spPr>
        <p:txBody>
          <a:bodyPr wrap="square">
            <a:spAutoFit/>
          </a:bodyPr>
          <a:lstStyle/>
          <a:p>
            <a:pPr marL="342900" indent="-342900">
              <a:buFont typeface="Arial" panose="020B0604020202020204" pitchFamily="34" charset="0"/>
              <a:buChar char="•"/>
            </a:pPr>
            <a:r>
              <a:rPr lang="en-GB" sz="2000" b="1" dirty="0"/>
              <a:t>Manage financial resources </a:t>
            </a:r>
          </a:p>
          <a:p>
            <a:r>
              <a:rPr lang="en-GB" sz="2000" dirty="0"/>
              <a:t>No entrepreneur can maintain control over a business unless he or she is able to judge its financial health. </a:t>
            </a:r>
          </a:p>
        </p:txBody>
      </p:sp>
      <p:sp>
        <p:nvSpPr>
          <p:cNvPr id="10" name="TextBox 9">
            <a:extLst>
              <a:ext uri="{FF2B5EF4-FFF2-40B4-BE49-F238E27FC236}">
                <a16:creationId xmlns:a16="http://schemas.microsoft.com/office/drawing/2014/main" id="{6A5FC15C-F538-3A6B-2AC6-E79B152320B7}"/>
              </a:ext>
            </a:extLst>
          </p:cNvPr>
          <p:cNvSpPr txBox="1"/>
          <p:nvPr/>
        </p:nvSpPr>
        <p:spPr>
          <a:xfrm>
            <a:off x="584506" y="3756554"/>
            <a:ext cx="7375272" cy="1015663"/>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2000" dirty="0"/>
              <a:t> </a:t>
            </a:r>
            <a:r>
              <a:rPr lang="en-GB" sz="2000" b="1" dirty="0"/>
              <a:t>Understand financial statements</a:t>
            </a:r>
          </a:p>
          <a:p>
            <a:r>
              <a:rPr lang="en-GB" sz="2000" dirty="0"/>
              <a:t>To truly understand what is going on in the business, an owner must have at least a basic understanding of accounting and finance.</a:t>
            </a:r>
          </a:p>
        </p:txBody>
      </p:sp>
      <p:pic>
        <p:nvPicPr>
          <p:cNvPr id="11" name="Picture 2" descr="LIMS Project Pitfall #10 - 05-10-2022 : Technical Staffing, Quality  Consulting, Laboratory Information Management Systems, and Training news  for Labtopia in Houston, Texas USA">
            <a:extLst>
              <a:ext uri="{FF2B5EF4-FFF2-40B4-BE49-F238E27FC236}">
                <a16:creationId xmlns:a16="http://schemas.microsoft.com/office/drawing/2014/main" id="{1B1767BE-66A4-4ADF-02A7-CAC191C189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684" y="2758190"/>
            <a:ext cx="4554693" cy="369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5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a:extLst>
              <a:ext uri="{FF2B5EF4-FFF2-40B4-BE49-F238E27FC236}">
                <a16:creationId xmlns:a16="http://schemas.microsoft.com/office/drawing/2014/main" id="{95316DB0-64B1-1B25-8A65-315B05C83710}"/>
              </a:ext>
            </a:extLst>
          </p:cNvPr>
          <p:cNvSpPr txBox="1"/>
          <p:nvPr/>
        </p:nvSpPr>
        <p:spPr>
          <a:xfrm>
            <a:off x="504963" y="479965"/>
            <a:ext cx="7598702" cy="711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r>
              <a:rPr lang="en-GB" sz="4400" dirty="0"/>
              <a:t>Avoiding the Pitfalls of Failure</a:t>
            </a:r>
            <a:endParaRPr lang="ar-SA" sz="4400" dirty="0"/>
          </a:p>
        </p:txBody>
      </p:sp>
      <p:sp>
        <p:nvSpPr>
          <p:cNvPr id="5" name="TextBox 4">
            <a:extLst>
              <a:ext uri="{FF2B5EF4-FFF2-40B4-BE49-F238E27FC236}">
                <a16:creationId xmlns:a16="http://schemas.microsoft.com/office/drawing/2014/main" id="{0D0FC054-2EC3-E226-B2C8-F19882F5A85E}"/>
              </a:ext>
            </a:extLst>
          </p:cNvPr>
          <p:cNvSpPr txBox="1"/>
          <p:nvPr/>
        </p:nvSpPr>
        <p:spPr>
          <a:xfrm>
            <a:off x="644734" y="1489149"/>
            <a:ext cx="11127482" cy="646331"/>
          </a:xfrm>
          <a:prstGeom prst="rect">
            <a:avLst/>
          </a:prstGeom>
          <a:noFill/>
        </p:spPr>
        <p:txBody>
          <a:bodyPr wrap="square">
            <a:spAutoFit/>
          </a:bodyPr>
          <a:lstStyle/>
          <a:p>
            <a:pPr marL="285750" indent="-285750">
              <a:buFont typeface="Arial" panose="020B0604020202020204" pitchFamily="34" charset="0"/>
              <a:buChar char="•"/>
            </a:pPr>
            <a:r>
              <a:rPr lang="en-GB" b="1" dirty="0"/>
              <a:t>Develop a solid business plan </a:t>
            </a:r>
          </a:p>
          <a:p>
            <a:r>
              <a:rPr lang="en-GB" dirty="0"/>
              <a:t>The next step is to prepare a business plan. (market analysis, sales strategy, management structure, teams, …)</a:t>
            </a:r>
            <a:endParaRPr lang="en-GB" sz="2000" dirty="0"/>
          </a:p>
        </p:txBody>
      </p:sp>
      <p:sp>
        <p:nvSpPr>
          <p:cNvPr id="3" name="TextBox 2">
            <a:extLst>
              <a:ext uri="{FF2B5EF4-FFF2-40B4-BE49-F238E27FC236}">
                <a16:creationId xmlns:a16="http://schemas.microsoft.com/office/drawing/2014/main" id="{B48EBE32-8644-946C-C0C0-9B75D476ABF1}"/>
              </a:ext>
            </a:extLst>
          </p:cNvPr>
          <p:cNvSpPr txBox="1"/>
          <p:nvPr/>
        </p:nvSpPr>
        <p:spPr>
          <a:xfrm>
            <a:off x="2491328" y="2432674"/>
            <a:ext cx="7769664" cy="4154984"/>
          </a:xfrm>
          <a:prstGeom prst="rect">
            <a:avLst/>
          </a:prstGeom>
          <a:noFill/>
        </p:spPr>
        <p:txBody>
          <a:bodyPr wrap="square">
            <a:spAutoFit/>
          </a:bodyPr>
          <a:lstStyle/>
          <a:p>
            <a:pPr marL="457200" indent="-457200">
              <a:buFont typeface="+mj-lt"/>
              <a:buAutoNum type="arabicPeriod"/>
            </a:pPr>
            <a:r>
              <a:rPr lang="en-GB" sz="2400" dirty="0"/>
              <a:t>Title Page and Table of Contents</a:t>
            </a:r>
          </a:p>
          <a:p>
            <a:pPr marL="457200" indent="-457200">
              <a:buFont typeface="+mj-lt"/>
              <a:buAutoNum type="arabicPeriod"/>
            </a:pPr>
            <a:r>
              <a:rPr lang="en-GB" sz="2400" dirty="0"/>
              <a:t>Executive Summary</a:t>
            </a:r>
          </a:p>
          <a:p>
            <a:pPr marL="457200" indent="-457200">
              <a:buFont typeface="+mj-lt"/>
              <a:buAutoNum type="arabicPeriod"/>
            </a:pPr>
            <a:r>
              <a:rPr lang="en-GB" sz="2400" dirty="0"/>
              <a:t>Mission and Vision Statement</a:t>
            </a:r>
          </a:p>
          <a:p>
            <a:pPr marL="457200" indent="-457200">
              <a:buFont typeface="+mj-lt"/>
              <a:buAutoNum type="arabicPeriod"/>
            </a:pPr>
            <a:r>
              <a:rPr lang="en-GB" sz="2400" dirty="0"/>
              <a:t>Description of a Firm’s Product or Service</a:t>
            </a:r>
          </a:p>
          <a:p>
            <a:pPr marL="457200" indent="-457200">
              <a:buFont typeface="+mj-lt"/>
              <a:buAutoNum type="arabicPeriod"/>
            </a:pPr>
            <a:r>
              <a:rPr lang="en-GB" sz="2400" dirty="0"/>
              <a:t>Business and Industry Profile</a:t>
            </a:r>
          </a:p>
          <a:p>
            <a:pPr marL="457200" indent="-457200">
              <a:buFont typeface="+mj-lt"/>
              <a:buAutoNum type="arabicPeriod"/>
            </a:pPr>
            <a:r>
              <a:rPr lang="en-GB" sz="2400" dirty="0"/>
              <a:t>Competitor Analysis </a:t>
            </a:r>
          </a:p>
          <a:p>
            <a:pPr marL="457200" indent="-457200">
              <a:buFont typeface="+mj-lt"/>
              <a:buAutoNum type="arabicPeriod"/>
            </a:pPr>
            <a:r>
              <a:rPr lang="en-GB" sz="2400" dirty="0"/>
              <a:t>Marketing Strategy</a:t>
            </a:r>
          </a:p>
          <a:p>
            <a:pPr marL="457200" indent="-457200">
              <a:buFont typeface="+mj-lt"/>
              <a:buAutoNum type="arabicPeriod"/>
            </a:pPr>
            <a:r>
              <a:rPr lang="en-GB" sz="2400" dirty="0"/>
              <a:t>Entrepreneurs’ and Managers’ Resumes</a:t>
            </a:r>
          </a:p>
          <a:p>
            <a:pPr marL="457200" indent="-457200">
              <a:buFont typeface="+mj-lt"/>
              <a:buAutoNum type="arabicPeriod"/>
            </a:pPr>
            <a:r>
              <a:rPr lang="en-GB" sz="2400" dirty="0"/>
              <a:t>Plan of Operation</a:t>
            </a:r>
          </a:p>
          <a:p>
            <a:pPr marL="457200" indent="-457200">
              <a:buFont typeface="+mj-lt"/>
              <a:buAutoNum type="arabicPeriod"/>
            </a:pPr>
            <a:r>
              <a:rPr lang="en-GB" sz="2400" dirty="0"/>
              <a:t>Pro Forma (Projected) Financial Statements</a:t>
            </a:r>
          </a:p>
          <a:p>
            <a:pPr marL="457200" indent="-457200">
              <a:buFont typeface="+mj-lt"/>
              <a:buAutoNum type="arabicPeriod"/>
            </a:pPr>
            <a:r>
              <a:rPr lang="en-GB" sz="2400" dirty="0"/>
              <a:t>The Loan or Investment Proposal </a:t>
            </a:r>
          </a:p>
        </p:txBody>
      </p:sp>
    </p:spTree>
    <p:extLst>
      <p:ext uri="{BB962C8B-B14F-4D97-AF65-F5344CB8AC3E}">
        <p14:creationId xmlns:p14="http://schemas.microsoft.com/office/powerpoint/2010/main" val="215218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a:extLst>
              <a:ext uri="{FF2B5EF4-FFF2-40B4-BE49-F238E27FC236}">
                <a16:creationId xmlns:a16="http://schemas.microsoft.com/office/drawing/2014/main" id="{95316DB0-64B1-1B25-8A65-315B05C83710}"/>
              </a:ext>
            </a:extLst>
          </p:cNvPr>
          <p:cNvSpPr txBox="1"/>
          <p:nvPr/>
        </p:nvSpPr>
        <p:spPr>
          <a:xfrm>
            <a:off x="504963" y="479965"/>
            <a:ext cx="7598702" cy="711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r>
              <a:rPr lang="en-GB" sz="4400" dirty="0"/>
              <a:t>Avoiding the Pitfalls of Failure</a:t>
            </a:r>
            <a:endParaRPr lang="ar-SA" sz="4400" dirty="0"/>
          </a:p>
        </p:txBody>
      </p:sp>
      <p:sp>
        <p:nvSpPr>
          <p:cNvPr id="4" name="TextBox 3">
            <a:extLst>
              <a:ext uri="{FF2B5EF4-FFF2-40B4-BE49-F238E27FC236}">
                <a16:creationId xmlns:a16="http://schemas.microsoft.com/office/drawing/2014/main" id="{71F30AD1-2742-1446-C717-86287581B374}"/>
              </a:ext>
            </a:extLst>
          </p:cNvPr>
          <p:cNvSpPr txBox="1"/>
          <p:nvPr/>
        </p:nvSpPr>
        <p:spPr>
          <a:xfrm>
            <a:off x="644734" y="1765354"/>
            <a:ext cx="11127482" cy="707886"/>
          </a:xfrm>
          <a:prstGeom prst="rect">
            <a:avLst/>
          </a:prstGeom>
          <a:noFill/>
        </p:spPr>
        <p:txBody>
          <a:bodyPr wrap="square">
            <a:spAutoFit/>
          </a:bodyPr>
          <a:lstStyle/>
          <a:p>
            <a:pPr marL="285750" indent="-285750">
              <a:buFont typeface="Arial" panose="020B0604020202020204" pitchFamily="34" charset="0"/>
              <a:buChar char="•"/>
            </a:pPr>
            <a:r>
              <a:rPr lang="en-GB" sz="2000" b="1" dirty="0"/>
              <a:t>Build the right team </a:t>
            </a:r>
          </a:p>
          <a:p>
            <a:r>
              <a:rPr lang="en-GB" sz="2000" dirty="0"/>
              <a:t>Businesses started by more one founder are more likely to succeed.</a:t>
            </a:r>
          </a:p>
        </p:txBody>
      </p:sp>
      <p:sp>
        <p:nvSpPr>
          <p:cNvPr id="8" name="TextBox 7">
            <a:extLst>
              <a:ext uri="{FF2B5EF4-FFF2-40B4-BE49-F238E27FC236}">
                <a16:creationId xmlns:a16="http://schemas.microsoft.com/office/drawing/2014/main" id="{1B6EBF56-F74C-1F40-7D1E-9BD1A13AFCA9}"/>
              </a:ext>
            </a:extLst>
          </p:cNvPr>
          <p:cNvSpPr txBox="1"/>
          <p:nvPr/>
        </p:nvSpPr>
        <p:spPr>
          <a:xfrm>
            <a:off x="644734" y="2919082"/>
            <a:ext cx="7569876" cy="707886"/>
          </a:xfrm>
          <a:prstGeom prst="rect">
            <a:avLst/>
          </a:prstGeom>
          <a:noFill/>
        </p:spPr>
        <p:txBody>
          <a:bodyPr wrap="square">
            <a:spAutoFit/>
          </a:bodyPr>
          <a:lstStyle/>
          <a:p>
            <a:pPr marL="342900" indent="-342900">
              <a:buFont typeface="Arial" panose="020B0604020202020204" pitchFamily="34" charset="0"/>
              <a:buChar char="•"/>
            </a:pPr>
            <a:r>
              <a:rPr lang="en-GB" sz="2000" b="1" dirty="0"/>
              <a:t>Learn to manage people effectively</a:t>
            </a:r>
          </a:p>
          <a:p>
            <a:r>
              <a:rPr lang="en-GB" sz="2000" dirty="0"/>
              <a:t>Successful business depend on well-trained and motivated employees.</a:t>
            </a:r>
          </a:p>
        </p:txBody>
      </p:sp>
      <p:pic>
        <p:nvPicPr>
          <p:cNvPr id="5" name="Picture 2" descr="LIMS Project Pitfall #10 - 05-10-2022 : Technical Staffing, Quality  Consulting, Laboratory Information Management Systems, and Training news  for Labtopia in Houston, Texas USA">
            <a:extLst>
              <a:ext uri="{FF2B5EF4-FFF2-40B4-BE49-F238E27FC236}">
                <a16:creationId xmlns:a16="http://schemas.microsoft.com/office/drawing/2014/main" id="{CF7B9EE8-615B-0B76-F3A7-1B919AA32B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9655" y="2718398"/>
            <a:ext cx="4554693" cy="3695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C16D1E-484D-C970-8D9B-87006CD5931B}"/>
              </a:ext>
            </a:extLst>
          </p:cNvPr>
          <p:cNvSpPr txBox="1"/>
          <p:nvPr/>
        </p:nvSpPr>
        <p:spPr>
          <a:xfrm>
            <a:off x="589994" y="4120199"/>
            <a:ext cx="7981728" cy="1015663"/>
          </a:xfrm>
          <a:prstGeom prst="rect">
            <a:avLst/>
          </a:prstGeom>
          <a:noFill/>
        </p:spPr>
        <p:txBody>
          <a:bodyPr wrap="square">
            <a:spAutoFit/>
          </a:bodyPr>
          <a:lstStyle/>
          <a:p>
            <a:pPr marL="285750" indent="-285750">
              <a:buFont typeface="Arial" panose="020B0604020202020204" pitchFamily="34" charset="0"/>
              <a:buChar char="•"/>
            </a:pPr>
            <a:r>
              <a:rPr lang="en-GB" sz="2000" b="1" dirty="0"/>
              <a:t>Set your business apart from the competition</a:t>
            </a:r>
          </a:p>
          <a:p>
            <a:r>
              <a:rPr lang="en-GB" sz="2000" dirty="0"/>
              <a:t>Most successful entrepreneurs find a way to differentiate their companies from competitors even if they sell similar products or services.</a:t>
            </a:r>
          </a:p>
        </p:txBody>
      </p:sp>
      <p:sp>
        <p:nvSpPr>
          <p:cNvPr id="9" name="TextBox 8">
            <a:extLst>
              <a:ext uri="{FF2B5EF4-FFF2-40B4-BE49-F238E27FC236}">
                <a16:creationId xmlns:a16="http://schemas.microsoft.com/office/drawing/2014/main" id="{265C5279-FC43-FBFA-BF63-A791F8544C7F}"/>
              </a:ext>
            </a:extLst>
          </p:cNvPr>
          <p:cNvSpPr txBox="1"/>
          <p:nvPr/>
        </p:nvSpPr>
        <p:spPr>
          <a:xfrm>
            <a:off x="2127631" y="5490143"/>
            <a:ext cx="6211076" cy="923330"/>
          </a:xfrm>
          <a:prstGeom prst="rect">
            <a:avLst/>
          </a:prstGeom>
          <a:noFill/>
        </p:spPr>
        <p:txBody>
          <a:bodyPr wrap="square">
            <a:spAutoFit/>
          </a:bodyPr>
          <a:lstStyle/>
          <a:p>
            <a:pPr marL="342900" indent="-342900">
              <a:buFont typeface="Arial" panose="020B0604020202020204" pitchFamily="34" charset="0"/>
              <a:buChar char="•"/>
            </a:pPr>
            <a:r>
              <a:rPr lang="en-GB" sz="1800" b="1" dirty="0"/>
              <a:t>Maintain a positive attitude</a:t>
            </a:r>
          </a:p>
          <a:p>
            <a:r>
              <a:rPr lang="en-GB" sz="1800" dirty="0"/>
              <a:t>Achieving business success requires an entrepreneur to maintain a positive mental attitude toward business </a:t>
            </a:r>
            <a:endParaRPr lang="en-GB" dirty="0"/>
          </a:p>
        </p:txBody>
      </p:sp>
    </p:spTree>
    <p:extLst>
      <p:ext uri="{BB962C8B-B14F-4D97-AF65-F5344CB8AC3E}">
        <p14:creationId xmlns:p14="http://schemas.microsoft.com/office/powerpoint/2010/main" val="18254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DF713B8-376D-9165-5A65-34EBDDDE787A}"/>
              </a:ext>
            </a:extLst>
          </p:cNvPr>
          <p:cNvSpPr/>
          <p:nvPr/>
        </p:nvSpPr>
        <p:spPr>
          <a:xfrm>
            <a:off x="1139252" y="1937511"/>
            <a:ext cx="3612630" cy="15664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Sakkal Majalla" panose="02000000000000000000" pitchFamily="2" charset="-78"/>
                <a:cs typeface="Sakkal Majalla" panose="02000000000000000000" pitchFamily="2" charset="-78"/>
              </a:rPr>
              <a:t>Legal, regulatory, and ethical considerations</a:t>
            </a:r>
          </a:p>
        </p:txBody>
      </p:sp>
      <p:sp>
        <p:nvSpPr>
          <p:cNvPr id="4" name="Rectangle: Rounded Corners 3">
            <a:extLst>
              <a:ext uri="{FF2B5EF4-FFF2-40B4-BE49-F238E27FC236}">
                <a16:creationId xmlns:a16="http://schemas.microsoft.com/office/drawing/2014/main" id="{BC3DAE05-A072-6043-DD27-BA89E69D44DF}"/>
              </a:ext>
            </a:extLst>
          </p:cNvPr>
          <p:cNvSpPr/>
          <p:nvPr/>
        </p:nvSpPr>
        <p:spPr>
          <a:xfrm>
            <a:off x="2117960" y="3637874"/>
            <a:ext cx="3432749" cy="15664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Sakkal Majalla" panose="02000000000000000000" pitchFamily="2" charset="-78"/>
                <a:cs typeface="Sakkal Majalla" panose="02000000000000000000" pitchFamily="2" charset="-78"/>
              </a:rPr>
              <a:t>Investment and capital</a:t>
            </a:r>
          </a:p>
        </p:txBody>
      </p:sp>
      <p:pic>
        <p:nvPicPr>
          <p:cNvPr id="5" name="Picture 4">
            <a:extLst>
              <a:ext uri="{FF2B5EF4-FFF2-40B4-BE49-F238E27FC236}">
                <a16:creationId xmlns:a16="http://schemas.microsoft.com/office/drawing/2014/main" id="{DFC4B2AE-7EAB-54EA-9E5F-4619FC5EDEED}"/>
              </a:ext>
            </a:extLst>
          </p:cNvPr>
          <p:cNvPicPr>
            <a:picLocks noChangeAspect="1"/>
          </p:cNvPicPr>
          <p:nvPr/>
        </p:nvPicPr>
        <p:blipFill>
          <a:blip r:embed="rId3">
            <a:duotone>
              <a:schemeClr val="accent1">
                <a:shade val="45000"/>
                <a:satMod val="135000"/>
              </a:schemeClr>
              <a:prstClr val="white"/>
            </a:duotone>
          </a:blip>
          <a:stretch>
            <a:fillRect/>
          </a:stretch>
        </p:blipFill>
        <p:spPr>
          <a:xfrm>
            <a:off x="509666" y="2187176"/>
            <a:ext cx="367302" cy="820309"/>
          </a:xfrm>
          <a:prstGeom prst="rect">
            <a:avLst/>
          </a:prstGeom>
        </p:spPr>
      </p:pic>
      <p:pic>
        <p:nvPicPr>
          <p:cNvPr id="6" name="Picture 5">
            <a:extLst>
              <a:ext uri="{FF2B5EF4-FFF2-40B4-BE49-F238E27FC236}">
                <a16:creationId xmlns:a16="http://schemas.microsoft.com/office/drawing/2014/main" id="{8817DF1C-9CF4-72AB-D9BB-8B74DC44AF2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194216" y="3956474"/>
            <a:ext cx="781338" cy="781338"/>
          </a:xfrm>
          <a:prstGeom prst="rect">
            <a:avLst/>
          </a:prstGeom>
        </p:spPr>
      </p:pic>
      <p:sp>
        <p:nvSpPr>
          <p:cNvPr id="7" name="Rectangle: Rounded Corners 6">
            <a:extLst>
              <a:ext uri="{FF2B5EF4-FFF2-40B4-BE49-F238E27FC236}">
                <a16:creationId xmlns:a16="http://schemas.microsoft.com/office/drawing/2014/main" id="{D6E8066F-CCA7-CBA0-3468-9C484A9116AD}"/>
              </a:ext>
            </a:extLst>
          </p:cNvPr>
          <p:cNvSpPr/>
          <p:nvPr/>
        </p:nvSpPr>
        <p:spPr>
          <a:xfrm>
            <a:off x="4401543" y="5291527"/>
            <a:ext cx="3612630" cy="1439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Sakkal Majalla" panose="02000000000000000000" pitchFamily="2" charset="-78"/>
                <a:cs typeface="Sakkal Majalla" panose="02000000000000000000" pitchFamily="2" charset="-78"/>
              </a:rPr>
              <a:t>ENTERING THE MARKET</a:t>
            </a:r>
            <a:endParaRPr lang="en-GB" sz="32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id="{0F99D85D-D543-766F-1047-750E099C4233}"/>
              </a:ext>
            </a:extLst>
          </p:cNvPr>
          <p:cNvSpPr/>
          <p:nvPr/>
        </p:nvSpPr>
        <p:spPr>
          <a:xfrm>
            <a:off x="7057871" y="3637874"/>
            <a:ext cx="3612630" cy="15664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akkal Majalla" panose="02000000000000000000" pitchFamily="2" charset="-78"/>
                <a:cs typeface="Sakkal Majalla" panose="02000000000000000000" pitchFamily="2" charset="-78"/>
              </a:rPr>
              <a:t>Risk-averse culture</a:t>
            </a:r>
          </a:p>
        </p:txBody>
      </p:sp>
      <p:sp>
        <p:nvSpPr>
          <p:cNvPr id="9" name="Rectangle: Rounded Corners 8">
            <a:extLst>
              <a:ext uri="{FF2B5EF4-FFF2-40B4-BE49-F238E27FC236}">
                <a16:creationId xmlns:a16="http://schemas.microsoft.com/office/drawing/2014/main" id="{CADB887C-36D2-C36C-FBEA-CA91ACD442D4}"/>
              </a:ext>
            </a:extLst>
          </p:cNvPr>
          <p:cNvSpPr/>
          <p:nvPr/>
        </p:nvSpPr>
        <p:spPr>
          <a:xfrm>
            <a:off x="8014173" y="1937511"/>
            <a:ext cx="3612630" cy="156647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akkal Majalla" panose="02000000000000000000" pitchFamily="2" charset="-78"/>
                <a:cs typeface="Sakkal Majalla" panose="02000000000000000000" pitchFamily="2" charset="-78"/>
              </a:rPr>
              <a:t>Economic incentives</a:t>
            </a:r>
          </a:p>
        </p:txBody>
      </p:sp>
      <p:sp>
        <p:nvSpPr>
          <p:cNvPr id="10" name="Lorem ipsum dolor">
            <a:extLst>
              <a:ext uri="{FF2B5EF4-FFF2-40B4-BE49-F238E27FC236}">
                <a16:creationId xmlns:a16="http://schemas.microsoft.com/office/drawing/2014/main" id="{3F4641E8-8612-9B12-BEB1-4FA5881D8D47}"/>
              </a:ext>
            </a:extLst>
          </p:cNvPr>
          <p:cNvSpPr txBox="1"/>
          <p:nvPr/>
        </p:nvSpPr>
        <p:spPr>
          <a:xfrm>
            <a:off x="335586" y="935722"/>
            <a:ext cx="11451509" cy="728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pPr algn="ctr"/>
            <a:r>
              <a:rPr lang="en-GB" sz="4400" dirty="0">
                <a:latin typeface="+mn-lt"/>
              </a:rPr>
              <a:t>Obstacles of Entrepreneurship in Health care</a:t>
            </a:r>
            <a:endParaRPr lang="ar-SA" sz="4400" dirty="0">
              <a:latin typeface="+mn-lt"/>
            </a:endParaRPr>
          </a:p>
        </p:txBody>
      </p:sp>
      <p:pic>
        <p:nvPicPr>
          <p:cNvPr id="11" name="Picture 10">
            <a:extLst>
              <a:ext uri="{FF2B5EF4-FFF2-40B4-BE49-F238E27FC236}">
                <a16:creationId xmlns:a16="http://schemas.microsoft.com/office/drawing/2014/main" id="{5D880106-79C3-A1E9-00B2-4DEFC018776D}"/>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7057871" y="2185274"/>
            <a:ext cx="873002" cy="873002"/>
          </a:xfrm>
          <a:prstGeom prst="rect">
            <a:avLst/>
          </a:prstGeom>
        </p:spPr>
      </p:pic>
      <p:pic>
        <p:nvPicPr>
          <p:cNvPr id="12" name="Picture 11">
            <a:extLst>
              <a:ext uri="{FF2B5EF4-FFF2-40B4-BE49-F238E27FC236}">
                <a16:creationId xmlns:a16="http://schemas.microsoft.com/office/drawing/2014/main" id="{F022EBAD-2A50-BFAB-5EF2-4AFB2AB0A082}"/>
              </a:ext>
            </a:extLst>
          </p:cNvPr>
          <p:cNvPicPr>
            <a:picLocks noChangeAspect="1"/>
          </p:cNvPicPr>
          <p:nvPr/>
        </p:nvPicPr>
        <p:blipFill>
          <a:blip r:embed="rId8">
            <a:duotone>
              <a:schemeClr val="accent1">
                <a:shade val="45000"/>
                <a:satMod val="135000"/>
              </a:schemeClr>
              <a:prstClr val="white"/>
            </a:duotone>
          </a:blip>
          <a:stretch>
            <a:fillRect/>
          </a:stretch>
        </p:blipFill>
        <p:spPr>
          <a:xfrm>
            <a:off x="6061341" y="3848878"/>
            <a:ext cx="996530" cy="996530"/>
          </a:xfrm>
          <a:prstGeom prst="rect">
            <a:avLst/>
          </a:prstGeom>
        </p:spPr>
      </p:pic>
      <p:pic>
        <p:nvPicPr>
          <p:cNvPr id="13" name="Picture 12">
            <a:extLst>
              <a:ext uri="{FF2B5EF4-FFF2-40B4-BE49-F238E27FC236}">
                <a16:creationId xmlns:a16="http://schemas.microsoft.com/office/drawing/2014/main" id="{A74EC4AF-1858-7DC3-980C-25EA267A2250}"/>
              </a:ext>
            </a:extLst>
          </p:cNvPr>
          <p:cNvPicPr>
            <a:picLocks noChangeAspect="1"/>
          </p:cNvPicPr>
          <p:nvPr/>
        </p:nvPicPr>
        <p:blipFill>
          <a:blip r:embed="rId9">
            <a:duotone>
              <a:schemeClr val="accent1">
                <a:shade val="45000"/>
                <a:satMod val="135000"/>
              </a:schemeClr>
              <a:prstClr val="white"/>
            </a:duotone>
          </a:blip>
          <a:stretch>
            <a:fillRect/>
          </a:stretch>
        </p:blipFill>
        <p:spPr>
          <a:xfrm>
            <a:off x="3554181" y="5641722"/>
            <a:ext cx="738665" cy="738665"/>
          </a:xfrm>
          <a:prstGeom prst="rect">
            <a:avLst/>
          </a:prstGeom>
        </p:spPr>
      </p:pic>
    </p:spTree>
    <p:extLst>
      <p:ext uri="{BB962C8B-B14F-4D97-AF65-F5344CB8AC3E}">
        <p14:creationId xmlns:p14="http://schemas.microsoft.com/office/powerpoint/2010/main" val="15034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049583" y="2404413"/>
            <a:ext cx="7286135" cy="3505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marL="342900" marR="0" lvl="0" indent="-342900" algn="l" defTabSz="457200" rtl="0" eaLnBrk="1" fontAlgn="auto" latinLnBrk="0" hangingPunct="1">
              <a:lnSpc>
                <a:spcPct val="105000"/>
              </a:lnSpc>
              <a:spcBef>
                <a:spcPts val="150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274185"/>
                </a:solidFill>
                <a:effectLst/>
                <a:uLnTx/>
                <a:uFillTx/>
                <a:latin typeface="Bahij TheSansArabic Plain"/>
                <a:sym typeface="Bahij TheSansArabic Plain"/>
              </a:rPr>
              <a:t>Entrepreneurship and Innovation.</a:t>
            </a:r>
          </a:p>
          <a:p>
            <a:pPr marL="342900" marR="0" lvl="0" indent="-342900" algn="l" defTabSz="457200" rtl="0" eaLnBrk="1" fontAlgn="auto" latinLnBrk="0" hangingPunct="1">
              <a:lnSpc>
                <a:spcPct val="105000"/>
              </a:lnSpc>
              <a:spcBef>
                <a:spcPts val="150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274185"/>
                </a:solidFill>
                <a:effectLst/>
                <a:uLnTx/>
                <a:uFillTx/>
                <a:latin typeface="Bahij TheSansArabic Plain"/>
                <a:sym typeface="Bahij TheSansArabic Plain"/>
              </a:rPr>
              <a:t>Essentials of Entrepreneurship and Small Business Management.</a:t>
            </a:r>
            <a:endParaRPr kumimoji="0" lang="ar-SA" sz="2000" b="0" i="0" u="none" strike="noStrike" kern="1200" cap="none" spc="0" normalizeH="0" baseline="0" noProof="0" dirty="0">
              <a:ln>
                <a:noFill/>
              </a:ln>
              <a:solidFill>
                <a:srgbClr val="274185"/>
              </a:solidFill>
              <a:effectLst/>
              <a:uLnTx/>
              <a:uFillTx/>
              <a:latin typeface="Bahij TheSansArabic Plain"/>
              <a:sym typeface="Bahij TheSansArabic Plain"/>
            </a:endParaRPr>
          </a:p>
          <a:p>
            <a:pPr marL="342900" marR="0" lvl="0" indent="-342900" algn="l" defTabSz="457200" rtl="0" eaLnBrk="1" fontAlgn="auto" latinLnBrk="0" hangingPunct="1">
              <a:lnSpc>
                <a:spcPct val="105000"/>
              </a:lnSpc>
              <a:spcBef>
                <a:spcPts val="1500"/>
              </a:spcBef>
              <a:spcAft>
                <a:spcPts val="0"/>
              </a:spcAft>
              <a:buClrTx/>
              <a:buSzTx/>
              <a:buFont typeface="Symbol" panose="05050102010706020507" pitchFamily="18" charset="2"/>
              <a:buChar char=""/>
              <a:tabLst/>
              <a:defRPr/>
            </a:pPr>
            <a:r>
              <a:rPr lang="en-GB" sz="2000" dirty="0"/>
              <a:t>Think like an entrepreneur act like a CEO.</a:t>
            </a:r>
            <a:endParaRPr lang="ar-SA" sz="2000" dirty="0"/>
          </a:p>
          <a:p>
            <a:pPr marL="342900" marR="0" lvl="0" indent="-342900" algn="l" defTabSz="457200" rtl="0" eaLnBrk="1" fontAlgn="auto" latinLnBrk="0" hangingPunct="1">
              <a:lnSpc>
                <a:spcPct val="105000"/>
              </a:lnSpc>
              <a:spcBef>
                <a:spcPts val="150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274185"/>
                </a:solidFill>
                <a:effectLst/>
                <a:uLnTx/>
                <a:uFillTx/>
                <a:latin typeface="Bahij TheSansArabic Plain"/>
                <a:sym typeface="Bahij TheSansArabic Plain"/>
              </a:rPr>
              <a:t>Start with WHY?</a:t>
            </a:r>
          </a:p>
          <a:p>
            <a:pPr marL="342900" marR="0" lvl="0" indent="-342900" algn="l" defTabSz="457200" rtl="0" eaLnBrk="1" fontAlgn="auto" latinLnBrk="0" hangingPunct="1">
              <a:lnSpc>
                <a:spcPct val="105000"/>
              </a:lnSpc>
              <a:spcBef>
                <a:spcPts val="1500"/>
              </a:spcBef>
              <a:spcAft>
                <a:spcPts val="0"/>
              </a:spcAft>
              <a:buClrTx/>
              <a:buSzTx/>
              <a:buFont typeface="Symbol" panose="05050102010706020507" pitchFamily="18" charset="2"/>
              <a:buChar char=""/>
              <a:tabLst/>
              <a:defRPr/>
            </a:pPr>
            <a:r>
              <a:rPr lang="en-GB" sz="2000" dirty="0"/>
              <a:t>Zero to one.</a:t>
            </a:r>
          </a:p>
          <a:p>
            <a:pPr marL="342900" marR="0" lvl="0" indent="-342900" algn="r" defTabSz="457200" rtl="1" eaLnBrk="1" fontAlgn="auto" latinLnBrk="0" hangingPunct="1">
              <a:lnSpc>
                <a:spcPct val="105000"/>
              </a:lnSpc>
              <a:spcBef>
                <a:spcPts val="1500"/>
              </a:spcBef>
              <a:spcAft>
                <a:spcPts val="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rgbClr val="274185"/>
                </a:solidFill>
                <a:effectLst/>
                <a:uLnTx/>
                <a:uFillTx/>
                <a:latin typeface="Bahij TheSansArabic Plain"/>
                <a:sym typeface="Bahij TheSansArabic Plain"/>
              </a:rPr>
              <a:t>ريادة الأعمال</a:t>
            </a:r>
          </a:p>
          <a:p>
            <a:pPr marL="342900" marR="0" lvl="0" indent="-342900" algn="r" defTabSz="457200" rtl="1" eaLnBrk="1" fontAlgn="auto" latinLnBrk="0" hangingPunct="1">
              <a:lnSpc>
                <a:spcPct val="105000"/>
              </a:lnSpc>
              <a:spcBef>
                <a:spcPts val="1500"/>
              </a:spcBef>
              <a:spcAft>
                <a:spcPts val="0"/>
              </a:spcAft>
              <a:buClrTx/>
              <a:buSzTx/>
              <a:buFont typeface="Symbol" panose="05050102010706020507" pitchFamily="18" charset="2"/>
              <a:buChar char=""/>
              <a:tabLst/>
              <a:defRPr/>
            </a:pPr>
            <a:r>
              <a:rPr lang="ar-SA" sz="2000" dirty="0"/>
              <a:t>كيف تبدأ مشروعك الخاص</a:t>
            </a:r>
            <a:endParaRPr kumimoji="0" lang="en-GB" sz="2000" b="0" i="0" u="none" strike="noStrike" kern="1200" cap="none" spc="0" normalizeH="0" baseline="0" noProof="0" dirty="0">
              <a:ln>
                <a:noFill/>
              </a:ln>
              <a:solidFill>
                <a:srgbClr val="274185"/>
              </a:solidFill>
              <a:effectLst/>
              <a:uLnTx/>
              <a:uFillTx/>
              <a:latin typeface="Bahij TheSansArabic Plain"/>
              <a:sym typeface="Bahij TheSansArabic Plain"/>
            </a:endParaRPr>
          </a:p>
        </p:txBody>
      </p:sp>
      <p:sp>
        <p:nvSpPr>
          <p:cNvPr id="15" name="Lorem ipsum dolor"/>
          <p:cNvSpPr txBox="1"/>
          <p:nvPr/>
        </p:nvSpPr>
        <p:spPr>
          <a:xfrm>
            <a:off x="2639951" y="1343857"/>
            <a:ext cx="2673168"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pPr marL="0" marR="0" lvl="0" indent="0" algn="just" defTabSz="457200" rtl="0" eaLnBrk="1" fontAlgn="auto" latinLnBrk="0" hangingPunct="1">
              <a:lnSpc>
                <a:spcPct val="90000"/>
              </a:lnSpc>
              <a:spcBef>
                <a:spcPts val="1500"/>
              </a:spcBef>
              <a:spcAft>
                <a:spcPts val="0"/>
              </a:spcAft>
              <a:buClrTx/>
              <a:buSzTx/>
              <a:buFontTx/>
              <a:buNone/>
              <a:tabLst/>
              <a:defRPr/>
            </a:pPr>
            <a:r>
              <a:rPr kumimoji="0" lang="en-US" sz="3200" b="0" i="0" u="none" strike="noStrike" kern="1200" cap="none" spc="0" normalizeH="0" baseline="0" noProof="0" dirty="0">
                <a:ln>
                  <a:noFill/>
                </a:ln>
                <a:solidFill>
                  <a:srgbClr val="0793A6"/>
                </a:solidFill>
                <a:effectLst/>
                <a:uLnTx/>
                <a:uFillTx/>
                <a:latin typeface="Bahij TheSansArabic-Bold"/>
                <a:sym typeface="Bahij TheSansArabic-Bold"/>
              </a:rPr>
              <a:t>Books to Read: </a:t>
            </a:r>
            <a:endParaRPr kumimoji="0" sz="3200" b="0" i="0" u="none" strike="noStrike" kern="1200" cap="none" spc="0" normalizeH="0" baseline="0" noProof="0" dirty="0">
              <a:ln>
                <a:noFill/>
              </a:ln>
              <a:solidFill>
                <a:srgbClr val="0793A6"/>
              </a:solidFill>
              <a:effectLst/>
              <a:uLnTx/>
              <a:uFillTx/>
              <a:latin typeface="Bahij TheSansArabic-Bold"/>
              <a:sym typeface="Bahij TheSansArabic-Bold"/>
            </a:endParaRPr>
          </a:p>
        </p:txBody>
      </p:sp>
    </p:spTree>
    <p:extLst>
      <p:ext uri="{BB962C8B-B14F-4D97-AF65-F5344CB8AC3E}">
        <p14:creationId xmlns:p14="http://schemas.microsoft.com/office/powerpoint/2010/main" val="3693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E361BC-336D-F6A5-D89F-49677C0ABB1F}"/>
              </a:ext>
            </a:extLst>
          </p:cNvPr>
          <p:cNvPicPr>
            <a:picLocks noChangeAspect="1"/>
          </p:cNvPicPr>
          <p:nvPr/>
        </p:nvPicPr>
        <p:blipFill>
          <a:blip r:embed="rId2"/>
          <a:stretch>
            <a:fillRect/>
          </a:stretch>
        </p:blipFill>
        <p:spPr>
          <a:xfrm>
            <a:off x="2416445" y="1327960"/>
            <a:ext cx="7359110" cy="4338832"/>
          </a:xfrm>
          <a:prstGeom prst="rect">
            <a:avLst/>
          </a:prstGeom>
        </p:spPr>
      </p:pic>
    </p:spTree>
    <p:extLst>
      <p:ext uri="{BB962C8B-B14F-4D97-AF65-F5344CB8AC3E}">
        <p14:creationId xmlns:p14="http://schemas.microsoft.com/office/powerpoint/2010/main" val="292133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E18B11-8146-6ED1-49C4-F5948D71BEFD}"/>
              </a:ext>
            </a:extLst>
          </p:cNvPr>
          <p:cNvPicPr>
            <a:picLocks noChangeAspect="1"/>
          </p:cNvPicPr>
          <p:nvPr/>
        </p:nvPicPr>
        <p:blipFill>
          <a:blip r:embed="rId2"/>
          <a:stretch>
            <a:fillRect/>
          </a:stretch>
        </p:blipFill>
        <p:spPr>
          <a:xfrm>
            <a:off x="2699083" y="143046"/>
            <a:ext cx="6571907" cy="6571907"/>
          </a:xfrm>
          <a:prstGeom prst="rect">
            <a:avLst/>
          </a:prstGeom>
        </p:spPr>
      </p:pic>
      <p:sp>
        <p:nvSpPr>
          <p:cNvPr id="8" name="Rectangle: Rounded Corners 7">
            <a:extLst>
              <a:ext uri="{FF2B5EF4-FFF2-40B4-BE49-F238E27FC236}">
                <a16:creationId xmlns:a16="http://schemas.microsoft.com/office/drawing/2014/main" id="{D61A3637-B53F-2E96-CAAC-44446D252B05}"/>
              </a:ext>
            </a:extLst>
          </p:cNvPr>
          <p:cNvSpPr/>
          <p:nvPr/>
        </p:nvSpPr>
        <p:spPr>
          <a:xfrm>
            <a:off x="3413786" y="6020549"/>
            <a:ext cx="4577476" cy="5489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E904D21-C6C0-CF45-EFFA-6D3B90072516}"/>
              </a:ext>
            </a:extLst>
          </p:cNvPr>
          <p:cNvPicPr>
            <a:picLocks noChangeAspect="1"/>
          </p:cNvPicPr>
          <p:nvPr/>
        </p:nvPicPr>
        <p:blipFill>
          <a:blip r:embed="rId3"/>
          <a:stretch>
            <a:fillRect/>
          </a:stretch>
        </p:blipFill>
        <p:spPr>
          <a:xfrm>
            <a:off x="5428353" y="562994"/>
            <a:ext cx="1335293" cy="1007483"/>
          </a:xfrm>
          <a:prstGeom prst="rect">
            <a:avLst/>
          </a:prstGeom>
        </p:spPr>
      </p:pic>
      <p:sp>
        <p:nvSpPr>
          <p:cNvPr id="2" name="TextBox 1">
            <a:extLst>
              <a:ext uri="{FF2B5EF4-FFF2-40B4-BE49-F238E27FC236}">
                <a16:creationId xmlns:a16="http://schemas.microsoft.com/office/drawing/2014/main" id="{FE1A7967-A668-E1BA-0857-5FC6FD93954E}"/>
              </a:ext>
            </a:extLst>
          </p:cNvPr>
          <p:cNvSpPr txBox="1"/>
          <p:nvPr/>
        </p:nvSpPr>
        <p:spPr>
          <a:xfrm>
            <a:off x="2847702" y="5277591"/>
            <a:ext cx="2939143" cy="646331"/>
          </a:xfrm>
          <a:prstGeom prst="rect">
            <a:avLst/>
          </a:prstGeom>
          <a:solidFill>
            <a:srgbClr val="FFFFFF"/>
          </a:solidFill>
        </p:spPr>
        <p:txBody>
          <a:bodyPr wrap="square" rtlCol="0">
            <a:spAutoFit/>
          </a:bodyPr>
          <a:lstStyle/>
          <a:p>
            <a:pPr algn="ctr"/>
            <a:r>
              <a:rPr lang="en-GB" sz="3600" b="1" dirty="0">
                <a:latin typeface="Bahnschrift Condensed" panose="020B0502040204020203" pitchFamily="34" charset="0"/>
              </a:rPr>
              <a:t>Employee</a:t>
            </a:r>
            <a:endParaRPr lang="en-GB" sz="4000" b="1" dirty="0">
              <a:latin typeface="Bahnschrift Condensed" panose="020B0502040204020203" pitchFamily="34" charset="0"/>
            </a:endParaRPr>
          </a:p>
        </p:txBody>
      </p:sp>
    </p:spTree>
    <p:extLst>
      <p:ext uri="{BB962C8B-B14F-4D97-AF65-F5344CB8AC3E}">
        <p14:creationId xmlns:p14="http://schemas.microsoft.com/office/powerpoint/2010/main" val="2700709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943EBD4-430C-5D03-DB7D-8B9417C9E5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4951" y="5544198"/>
            <a:ext cx="10271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EE46E67-4A81-210F-A1E3-E2F9B867DB6E}"/>
              </a:ext>
            </a:extLst>
          </p:cNvPr>
          <p:cNvSpPr txBox="1">
            <a:spLocks/>
          </p:cNvSpPr>
          <p:nvPr/>
        </p:nvSpPr>
        <p:spPr bwMode="auto">
          <a:xfrm>
            <a:off x="1120525" y="5586822"/>
            <a:ext cx="2649501" cy="563562"/>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
                <a:srgbClr val="2C3E50"/>
              </a:buClr>
              <a:buSzTx/>
              <a:buFontTx/>
              <a:buNone/>
              <a:tabLst/>
              <a:defRPr/>
            </a:pPr>
            <a:r>
              <a:rPr kumimoji="0" lang="en-US" altLang="en-US" sz="4400" b="0" i="0" u="none" strike="noStrike" kern="0" cap="none" spc="0" normalizeH="0" baseline="0" noProof="0" dirty="0">
                <a:ln>
                  <a:noFill/>
                </a:ln>
                <a:solidFill>
                  <a:srgbClr val="2C3E50"/>
                </a:solidFill>
                <a:effectLst/>
                <a:uLnTx/>
                <a:uFillTx/>
                <a:latin typeface="Arabic Typesetting" panose="03020402040406030203" pitchFamily="66" charset="-78"/>
                <a:ea typeface="Merriweather"/>
                <a:cs typeface="Arabic Typesetting" panose="03020402040406030203" pitchFamily="66" charset="-78"/>
                <a:sym typeface="Merriweather"/>
              </a:rPr>
              <a:t>+966536001910 </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01AA3C73-0E39-FDC1-1BD0-B0844CB90149}"/>
              </a:ext>
            </a:extLst>
          </p:cNvPr>
          <p:cNvSpPr txBox="1">
            <a:spLocks/>
          </p:cNvSpPr>
          <p:nvPr/>
        </p:nvSpPr>
        <p:spPr>
          <a:xfrm>
            <a:off x="5263368" y="5643973"/>
            <a:ext cx="3038475" cy="56356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2C3E50"/>
              </a:buClr>
              <a:buSzTx/>
              <a:buFontTx/>
              <a:buNone/>
              <a:tabLst/>
              <a:defRPr/>
            </a:pPr>
            <a:r>
              <a:rPr lang="en-US" altLang="en-US" sz="3600" dirty="0" err="1">
                <a:latin typeface="Arabic Typesetting" panose="03020402040406030203" pitchFamily="66" charset="-78"/>
                <a:ea typeface="Merriweather"/>
                <a:cs typeface="Arabic Typesetting" panose="03020402040406030203" pitchFamily="66" charset="-78"/>
                <a:sym typeface="Merriweather"/>
              </a:rPr>
              <a:t>Alharbi.r</a:t>
            </a:r>
            <a:r>
              <a:rPr lang="ar-SA" altLang="en-US" sz="3600" dirty="0">
                <a:latin typeface="Arabic Typesetting" panose="03020402040406030203" pitchFamily="66" charset="-78"/>
                <a:ea typeface="Merriweather"/>
                <a:cs typeface="Arabic Typesetting" panose="03020402040406030203" pitchFamily="66" charset="-78"/>
                <a:sym typeface="Merriweather"/>
              </a:rPr>
              <a:t>@</a:t>
            </a:r>
            <a:r>
              <a:rPr lang="en-GB" altLang="en-US" sz="3600" dirty="0">
                <a:latin typeface="Arabic Typesetting" panose="03020402040406030203" pitchFamily="66" charset="-78"/>
                <a:ea typeface="Merriweather"/>
                <a:cs typeface="Arabic Typesetting" panose="03020402040406030203" pitchFamily="66" charset="-78"/>
                <a:sym typeface="Merriweather"/>
              </a:rPr>
              <a:t>kamc.med.sa</a:t>
            </a:r>
            <a:endParaRPr kumimoji="0" lang="en-US" altLang="en-US" sz="3600" b="0" i="0" u="sng" strike="noStrike" kern="1200" cap="none" spc="0" normalizeH="0" baseline="0" noProof="0" dirty="0">
              <a:ln>
                <a:noFill/>
              </a:ln>
              <a:effectLst/>
              <a:uLnTx/>
              <a:uFillTx/>
              <a:latin typeface="Arabic Typesetting" panose="03020402040406030203" pitchFamily="66" charset="-78"/>
              <a:ea typeface="Merriweather"/>
              <a:cs typeface="Arabic Typesetting" panose="03020402040406030203" pitchFamily="66" charset="-78"/>
              <a:sym typeface="Merriweather"/>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AF81613-AC73-03A4-AF95-D4E45A628C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4660" y="5529672"/>
            <a:ext cx="677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83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3C65B8-D534-2F36-1877-66F9812C84FF}"/>
              </a:ext>
            </a:extLst>
          </p:cNvPr>
          <p:cNvPicPr>
            <a:picLocks noChangeAspect="1"/>
          </p:cNvPicPr>
          <p:nvPr/>
        </p:nvPicPr>
        <p:blipFill>
          <a:blip r:embed="rId2"/>
          <a:stretch>
            <a:fillRect/>
          </a:stretch>
        </p:blipFill>
        <p:spPr>
          <a:xfrm>
            <a:off x="952728" y="0"/>
            <a:ext cx="10124106" cy="6858000"/>
          </a:xfrm>
          <a:prstGeom prst="rect">
            <a:avLst/>
          </a:prstGeom>
        </p:spPr>
      </p:pic>
      <p:sp>
        <p:nvSpPr>
          <p:cNvPr id="3" name="Rectangle 2">
            <a:extLst>
              <a:ext uri="{FF2B5EF4-FFF2-40B4-BE49-F238E27FC236}">
                <a16:creationId xmlns:a16="http://schemas.microsoft.com/office/drawing/2014/main" id="{D6BE78DA-79DE-79C0-941C-149E11A57575}"/>
              </a:ext>
            </a:extLst>
          </p:cNvPr>
          <p:cNvSpPr/>
          <p:nvPr/>
        </p:nvSpPr>
        <p:spPr>
          <a:xfrm>
            <a:off x="10961849" y="0"/>
            <a:ext cx="1230151" cy="6858000"/>
          </a:xfrm>
          <a:prstGeom prst="rect">
            <a:avLst/>
          </a:prstGeom>
          <a:solidFill>
            <a:srgbClr val="D6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5B08C4F-2B12-2398-6440-08C6E1CAC869}"/>
              </a:ext>
            </a:extLst>
          </p:cNvPr>
          <p:cNvSpPr/>
          <p:nvPr/>
        </p:nvSpPr>
        <p:spPr>
          <a:xfrm>
            <a:off x="-61141" y="0"/>
            <a:ext cx="1176308" cy="6858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44D3497-9502-2548-9F1B-E9AED77C7B8A}"/>
              </a:ext>
            </a:extLst>
          </p:cNvPr>
          <p:cNvSpPr/>
          <p:nvPr/>
        </p:nvSpPr>
        <p:spPr>
          <a:xfrm>
            <a:off x="9126661" y="1828800"/>
            <a:ext cx="2458476" cy="1741193"/>
          </a:xfrm>
          <a:prstGeom prst="roundRect">
            <a:avLst/>
          </a:prstGeom>
          <a:solidFill>
            <a:srgbClr val="D6E3EC"/>
          </a:solidFill>
          <a:ln>
            <a:solidFill>
              <a:srgbClr val="D6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79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27705" y="2532926"/>
            <a:ext cx="6592911" cy="296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4239775" y="1155406"/>
            <a:ext cx="102657" cy="601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endParaRPr lang="ar-SA" sz="3600" dirty="0"/>
          </a:p>
        </p:txBody>
      </p:sp>
      <p:sp>
        <p:nvSpPr>
          <p:cNvPr id="7" name="TextBox 6">
            <a:extLst>
              <a:ext uri="{FF2B5EF4-FFF2-40B4-BE49-F238E27FC236}">
                <a16:creationId xmlns:a16="http://schemas.microsoft.com/office/drawing/2014/main" id="{430C02F0-E8A3-241A-3EB0-3D7E90BAEB19}"/>
              </a:ext>
            </a:extLst>
          </p:cNvPr>
          <p:cNvSpPr txBox="1"/>
          <p:nvPr/>
        </p:nvSpPr>
        <p:spPr>
          <a:xfrm>
            <a:off x="907407" y="2532926"/>
            <a:ext cx="11033506" cy="2775953"/>
          </a:xfrm>
          <a:prstGeom prst="rect">
            <a:avLst/>
          </a:prstGeom>
          <a:noFill/>
        </p:spPr>
        <p:txBody>
          <a:bodyPr wrap="square">
            <a:spAutoFit/>
          </a:bodyPr>
          <a:lstStyle/>
          <a:p>
            <a:pPr marL="342900" indent="-342900" defTabSz="457200">
              <a:lnSpc>
                <a:spcPct val="105000"/>
              </a:lnSpc>
              <a:spcBef>
                <a:spcPts val="1500"/>
              </a:spcBef>
              <a:buFont typeface="Arial" panose="020B0604020202020204" pitchFamily="34" charset="0"/>
              <a:buChar char="•"/>
            </a:pPr>
            <a:r>
              <a:rPr lang="en-GB" sz="2400" dirty="0">
                <a:solidFill>
                  <a:srgbClr val="274185"/>
                </a:solidFill>
                <a:latin typeface="Times New Roman" panose="02020603050405020304" pitchFamily="18" charset="0"/>
                <a:sym typeface="Bahij TheSansArabic Plain"/>
              </a:rPr>
              <a:t>Every year U.S. entrepreneurs launch more than 6.6 million new businesses. </a:t>
            </a:r>
            <a:endParaRPr lang="ar-SA" sz="2400" dirty="0">
              <a:solidFill>
                <a:srgbClr val="274185"/>
              </a:solidFill>
              <a:latin typeface="Times New Roman" panose="02020603050405020304" pitchFamily="18" charset="0"/>
              <a:sym typeface="Bahij TheSansArabic Plain"/>
            </a:endParaRPr>
          </a:p>
          <a:p>
            <a:pPr marL="342900" indent="-342900" defTabSz="457200">
              <a:lnSpc>
                <a:spcPct val="105000"/>
              </a:lnSpc>
              <a:spcBef>
                <a:spcPts val="1500"/>
              </a:spcBef>
              <a:buFont typeface="Arial" panose="020B0604020202020204" pitchFamily="34" charset="0"/>
              <a:buChar char="•"/>
            </a:pPr>
            <a:endParaRPr lang="ar-SA" sz="2400" dirty="0">
              <a:solidFill>
                <a:srgbClr val="274185"/>
              </a:solidFill>
              <a:latin typeface="Times New Roman" panose="02020603050405020304" pitchFamily="18" charset="0"/>
              <a:sym typeface="Bahij TheSansArabic Plain"/>
            </a:endParaRPr>
          </a:p>
          <a:p>
            <a:pPr marL="342900" indent="-342900" defTabSz="457200">
              <a:lnSpc>
                <a:spcPct val="105000"/>
              </a:lnSpc>
              <a:spcBef>
                <a:spcPts val="1500"/>
              </a:spcBef>
              <a:buFont typeface="Arial" panose="020B0604020202020204" pitchFamily="34" charset="0"/>
              <a:buChar char="•"/>
            </a:pPr>
            <a:r>
              <a:rPr lang="en-GB" sz="2400" dirty="0">
                <a:solidFill>
                  <a:srgbClr val="274185"/>
                </a:solidFill>
                <a:latin typeface="Times New Roman" panose="02020603050405020304" pitchFamily="18" charset="0"/>
                <a:sym typeface="Bahij TheSansArabic Plain"/>
              </a:rPr>
              <a:t>Entrepreneurial spirit - the most significant economic development in recent history. </a:t>
            </a:r>
            <a:endParaRPr lang="ar-SA" sz="2400" dirty="0">
              <a:solidFill>
                <a:srgbClr val="274185"/>
              </a:solidFill>
              <a:latin typeface="Times New Roman" panose="02020603050405020304" pitchFamily="18" charset="0"/>
              <a:sym typeface="Bahij TheSansArabic Plain"/>
            </a:endParaRPr>
          </a:p>
          <a:p>
            <a:pPr marL="342900" indent="-342900" defTabSz="457200">
              <a:lnSpc>
                <a:spcPct val="105000"/>
              </a:lnSpc>
              <a:spcBef>
                <a:spcPts val="1500"/>
              </a:spcBef>
              <a:buFont typeface="Arial" panose="020B0604020202020204" pitchFamily="34" charset="0"/>
              <a:buChar char="•"/>
            </a:pPr>
            <a:endParaRPr lang="ar-SA" sz="2400" dirty="0">
              <a:solidFill>
                <a:srgbClr val="274185"/>
              </a:solidFill>
              <a:latin typeface="Times New Roman" panose="02020603050405020304" pitchFamily="18" charset="0"/>
              <a:sym typeface="Bahij TheSansArabic Plain"/>
            </a:endParaRPr>
          </a:p>
          <a:p>
            <a:pPr marL="342900" indent="-342900" defTabSz="457200">
              <a:lnSpc>
                <a:spcPct val="105000"/>
              </a:lnSpc>
              <a:spcBef>
                <a:spcPts val="1500"/>
              </a:spcBef>
              <a:buFont typeface="Arial" panose="020B0604020202020204" pitchFamily="34" charset="0"/>
              <a:buChar char="•"/>
            </a:pPr>
            <a:r>
              <a:rPr lang="en-GB" sz="2400" dirty="0">
                <a:solidFill>
                  <a:srgbClr val="274185"/>
                </a:solidFill>
                <a:latin typeface="Times New Roman" panose="02020603050405020304" pitchFamily="18" charset="0"/>
                <a:sym typeface="Bahij TheSansArabic Plain"/>
              </a:rPr>
              <a:t>Globally, nearly one in eight adults is actively engaged in launching a business.</a:t>
            </a:r>
          </a:p>
        </p:txBody>
      </p:sp>
      <p:sp>
        <p:nvSpPr>
          <p:cNvPr id="3" name="Rectangle: Rounded Corners 2">
            <a:extLst>
              <a:ext uri="{FF2B5EF4-FFF2-40B4-BE49-F238E27FC236}">
                <a16:creationId xmlns:a16="http://schemas.microsoft.com/office/drawing/2014/main" id="{0864BE96-11FA-150C-FEEE-D5CB799BD5AE}"/>
              </a:ext>
            </a:extLst>
          </p:cNvPr>
          <p:cNvSpPr/>
          <p:nvPr/>
        </p:nvSpPr>
        <p:spPr>
          <a:xfrm>
            <a:off x="364293" y="1203922"/>
            <a:ext cx="7752881" cy="6903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chemeClr val="bg1"/>
                </a:solidFill>
              </a:rPr>
              <a:t> </a:t>
            </a:r>
            <a:r>
              <a:rPr kumimoji="0" lang="en-GB" sz="4000" b="0" i="0" u="none" strike="noStrike" kern="1200" cap="none" spc="0" normalizeH="0" baseline="0" noProof="0" dirty="0">
                <a:ln>
                  <a:noFill/>
                </a:ln>
                <a:solidFill>
                  <a:schemeClr val="bg1"/>
                </a:solidFill>
                <a:effectLst/>
                <a:uLnTx/>
                <a:uFillTx/>
                <a:latin typeface="Calibri"/>
                <a:ea typeface="+mn-ea"/>
                <a:cs typeface="+mn-cs"/>
              </a:rPr>
              <a:t>The World of the Entrepreneur</a:t>
            </a:r>
            <a:endParaRPr kumimoji="0" lang="ar-SA" sz="36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8810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D759BC-B449-E9E9-5735-A52F60B7135B}"/>
              </a:ext>
            </a:extLst>
          </p:cNvPr>
          <p:cNvPicPr>
            <a:picLocks noChangeAspect="1"/>
          </p:cNvPicPr>
          <p:nvPr/>
        </p:nvPicPr>
        <p:blipFill>
          <a:blip r:embed="rId2"/>
          <a:stretch>
            <a:fillRect/>
          </a:stretch>
        </p:blipFill>
        <p:spPr>
          <a:xfrm>
            <a:off x="-5476" y="113900"/>
            <a:ext cx="2327094" cy="2183812"/>
          </a:xfrm>
          <a:prstGeom prst="rect">
            <a:avLst/>
          </a:prstGeom>
        </p:spPr>
      </p:pic>
      <p:graphicFrame>
        <p:nvGraphicFramePr>
          <p:cNvPr id="2" name="Table 2">
            <a:extLst>
              <a:ext uri="{FF2B5EF4-FFF2-40B4-BE49-F238E27FC236}">
                <a16:creationId xmlns:a16="http://schemas.microsoft.com/office/drawing/2014/main" id="{BA2EB1D3-2B57-E6C2-FE20-1C079F06A56E}"/>
              </a:ext>
            </a:extLst>
          </p:cNvPr>
          <p:cNvGraphicFramePr>
            <a:graphicFrameLocks noGrp="1"/>
          </p:cNvGraphicFramePr>
          <p:nvPr>
            <p:extLst>
              <p:ext uri="{D42A27DB-BD31-4B8C-83A1-F6EECF244321}">
                <p14:modId xmlns:p14="http://schemas.microsoft.com/office/powerpoint/2010/main" val="3550522705"/>
              </p:ext>
            </p:extLst>
          </p:nvPr>
        </p:nvGraphicFramePr>
        <p:xfrm>
          <a:off x="2042951" y="1732098"/>
          <a:ext cx="7495282" cy="4379922"/>
        </p:xfrm>
        <a:graphic>
          <a:graphicData uri="http://schemas.openxmlformats.org/drawingml/2006/table">
            <a:tbl>
              <a:tblPr firstRow="1" bandRow="1">
                <a:tableStyleId>{69012ECD-51FC-41F1-AA8D-1B2483CD663E}</a:tableStyleId>
              </a:tblPr>
              <a:tblGrid>
                <a:gridCol w="3755549">
                  <a:extLst>
                    <a:ext uri="{9D8B030D-6E8A-4147-A177-3AD203B41FA5}">
                      <a16:colId xmlns:a16="http://schemas.microsoft.com/office/drawing/2014/main" val="1192461711"/>
                    </a:ext>
                  </a:extLst>
                </a:gridCol>
                <a:gridCol w="3739733">
                  <a:extLst>
                    <a:ext uri="{9D8B030D-6E8A-4147-A177-3AD203B41FA5}">
                      <a16:colId xmlns:a16="http://schemas.microsoft.com/office/drawing/2014/main" val="1310934437"/>
                    </a:ext>
                  </a:extLst>
                </a:gridCol>
              </a:tblGrid>
              <a:tr h="333731">
                <a:tc>
                  <a:txBody>
                    <a:bodyPr/>
                    <a:lstStyle/>
                    <a:p>
                      <a:pPr algn="ctr"/>
                      <a:r>
                        <a:rPr lang="en-GB" dirty="0"/>
                        <a:t>GEDI Score, Top Ten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GEDI Score, Bottom Ten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608095"/>
                  </a:ext>
                </a:extLst>
              </a:tr>
              <a:tr h="329160">
                <a:tc>
                  <a:txBody>
                    <a:bodyPr/>
                    <a:lstStyle/>
                    <a:p>
                      <a:pPr marL="0" indent="0">
                        <a:buFontTx/>
                        <a:buNone/>
                      </a:pPr>
                      <a:r>
                        <a:rPr lang="en-GB" dirty="0"/>
                        <a:t>1. United States 83.6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128. Benin 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839126"/>
                  </a:ext>
                </a:extLst>
              </a:tr>
              <a:tr h="329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2. Switzerland 80.4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129. Burkina Faso 13.2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563844"/>
                  </a:ext>
                </a:extLst>
              </a:tr>
              <a:tr h="358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3. Canada 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130. Guinea 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221345"/>
                  </a:ext>
                </a:extLst>
              </a:tr>
              <a:tr h="329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4. United Kingdom 77.8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131. Uganda 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67548"/>
                  </a:ext>
                </a:extLst>
              </a:tr>
              <a:tr h="340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5. Australia 75.5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dirty="0"/>
                        <a:t>132. Sierra Leone 12.3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621714"/>
                  </a:ext>
                </a:extLst>
              </a:tr>
              <a:tr h="329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6. Denmark 74.3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133. Malawi 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568130"/>
                  </a:ext>
                </a:extLst>
              </a:tr>
              <a:tr h="329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7. Iceland 74.2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134. Bangladesh 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960342"/>
                  </a:ext>
                </a:extLst>
              </a:tr>
              <a:tr h="358155">
                <a:tc>
                  <a:txBody>
                    <a:bodyPr/>
                    <a:lstStyle/>
                    <a:p>
                      <a:pPr marL="0" indent="0">
                        <a:buFontTx/>
                        <a:buNone/>
                      </a:pPr>
                      <a:r>
                        <a:rPr lang="en-GB" dirty="0"/>
                        <a:t>8. Ireland 73.7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135. Burundi 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779122"/>
                  </a:ext>
                </a:extLst>
              </a:tr>
              <a:tr h="329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9. Sweden 73.1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136. Mauritania 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016755"/>
                  </a:ext>
                </a:extLst>
              </a:tr>
              <a:tr h="722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10. 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137. Chad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972854"/>
                  </a:ext>
                </a:extLst>
              </a:tr>
            </a:tbl>
          </a:graphicData>
        </a:graphic>
      </p:graphicFrame>
      <p:sp>
        <p:nvSpPr>
          <p:cNvPr id="4" name="Rectangle: Rounded Corners 3">
            <a:extLst>
              <a:ext uri="{FF2B5EF4-FFF2-40B4-BE49-F238E27FC236}">
                <a16:creationId xmlns:a16="http://schemas.microsoft.com/office/drawing/2014/main" id="{F4732E23-328B-5EEE-CBF9-792AA063CBB5}"/>
              </a:ext>
            </a:extLst>
          </p:cNvPr>
          <p:cNvSpPr/>
          <p:nvPr/>
        </p:nvSpPr>
        <p:spPr>
          <a:xfrm>
            <a:off x="7687530" y="2912448"/>
            <a:ext cx="3580944" cy="516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45.     Saudi Arabia 40.2</a:t>
            </a:r>
          </a:p>
        </p:txBody>
      </p:sp>
      <p:sp>
        <p:nvSpPr>
          <p:cNvPr id="6" name="TextBox 5">
            <a:extLst>
              <a:ext uri="{FF2B5EF4-FFF2-40B4-BE49-F238E27FC236}">
                <a16:creationId xmlns:a16="http://schemas.microsoft.com/office/drawing/2014/main" id="{81BB7E9D-BABB-D81B-1572-0248858A705F}"/>
              </a:ext>
            </a:extLst>
          </p:cNvPr>
          <p:cNvSpPr txBox="1"/>
          <p:nvPr/>
        </p:nvSpPr>
        <p:spPr>
          <a:xfrm>
            <a:off x="2546083" y="938040"/>
            <a:ext cx="6094175" cy="535531"/>
          </a:xfrm>
          <a:prstGeom prst="rect">
            <a:avLst/>
          </a:prstGeom>
          <a:noFill/>
        </p:spPr>
        <p:txBody>
          <a:bodyPr wrap="square">
            <a:spAutoFit/>
          </a:bodyPr>
          <a:lstStyle/>
          <a:p>
            <a:pPr algn="just" defTabSz="457200">
              <a:lnSpc>
                <a:spcPct val="90000"/>
              </a:lnSpc>
              <a:spcBef>
                <a:spcPts val="1500"/>
              </a:spcBef>
            </a:pPr>
            <a:r>
              <a:rPr lang="en-GB" sz="3200" dirty="0">
                <a:solidFill>
                  <a:srgbClr val="0793A6"/>
                </a:solidFill>
                <a:latin typeface="Bahij TheSansArabic-Bold"/>
                <a:sym typeface="Bahij TheSansArabic-Bold"/>
              </a:rPr>
              <a:t>Entrepreneurship-Friendly Nations</a:t>
            </a:r>
          </a:p>
        </p:txBody>
      </p:sp>
    </p:spTree>
    <p:extLst>
      <p:ext uri="{BB962C8B-B14F-4D97-AF65-F5344CB8AC3E}">
        <p14:creationId xmlns:p14="http://schemas.microsoft.com/office/powerpoint/2010/main" val="112716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27705" y="2532926"/>
            <a:ext cx="6592911" cy="296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1370084" y="1114134"/>
            <a:ext cx="7335879"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endParaRPr lang="ar-SA" sz="3600" dirty="0"/>
          </a:p>
        </p:txBody>
      </p:sp>
      <p:pic>
        <p:nvPicPr>
          <p:cNvPr id="6" name="Picture 8" descr="Concept - Animated Icon by Felippe Silveira for MOWE on Dribbble">
            <a:extLst>
              <a:ext uri="{FF2B5EF4-FFF2-40B4-BE49-F238E27FC236}">
                <a16:creationId xmlns:a16="http://schemas.microsoft.com/office/drawing/2014/main" id="{9CF01327-8B13-CDE5-4C4E-D4DE570FE28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38376" y="3506262"/>
            <a:ext cx="4538055" cy="34035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0C02F0-E8A3-241A-3EB0-3D7E90BAEB19}"/>
              </a:ext>
            </a:extLst>
          </p:cNvPr>
          <p:cNvSpPr txBox="1"/>
          <p:nvPr/>
        </p:nvSpPr>
        <p:spPr>
          <a:xfrm>
            <a:off x="1025603" y="2616390"/>
            <a:ext cx="8408597" cy="2369880"/>
          </a:xfrm>
          <a:prstGeom prst="rect">
            <a:avLst/>
          </a:prstGeom>
          <a:noFill/>
        </p:spPr>
        <p:txBody>
          <a:bodyPr wrap="square">
            <a:spAutoFit/>
          </a:bodyPr>
          <a:lstStyle/>
          <a:p>
            <a:pPr marL="342900" indent="-342900">
              <a:buFont typeface="Arial" panose="020B0604020202020204" pitchFamily="34" charset="0"/>
              <a:buChar char="•"/>
            </a:pPr>
            <a:r>
              <a:rPr lang="en-GB" sz="2400" dirty="0"/>
              <a:t>Healthcare entrepreneurship is the act of creating a product, process, or service that fills a need or introduces a new development in medicine or healthcare delivery.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Doctors and nurses are often naturally drawn to innovation and entrepreneurship, </a:t>
            </a:r>
            <a:r>
              <a:rPr lang="en-GB" sz="2800" b="1" dirty="0">
                <a:solidFill>
                  <a:schemeClr val="accent3"/>
                </a:solidFill>
              </a:rPr>
              <a:t>Why?</a:t>
            </a:r>
            <a:endParaRPr lang="en-GB" sz="2400" b="1" dirty="0">
              <a:solidFill>
                <a:schemeClr val="accent3"/>
              </a:solidFill>
            </a:endParaRPr>
          </a:p>
        </p:txBody>
      </p:sp>
      <p:sp>
        <p:nvSpPr>
          <p:cNvPr id="3" name="Rectangle: Rounded Corners 2">
            <a:extLst>
              <a:ext uri="{FF2B5EF4-FFF2-40B4-BE49-F238E27FC236}">
                <a16:creationId xmlns:a16="http://schemas.microsoft.com/office/drawing/2014/main" id="{BB116B4B-7751-F64C-8BFE-99FCB4941457}"/>
              </a:ext>
            </a:extLst>
          </p:cNvPr>
          <p:cNvSpPr/>
          <p:nvPr/>
        </p:nvSpPr>
        <p:spPr>
          <a:xfrm>
            <a:off x="76657" y="1114134"/>
            <a:ext cx="8361011" cy="6903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bg1"/>
                </a:solidFill>
              </a:rPr>
              <a:t> What is healthcare entrepreneurship?</a:t>
            </a:r>
          </a:p>
        </p:txBody>
      </p:sp>
    </p:spTree>
    <p:extLst>
      <p:ext uri="{BB962C8B-B14F-4D97-AF65-F5344CB8AC3E}">
        <p14:creationId xmlns:p14="http://schemas.microsoft.com/office/powerpoint/2010/main" val="328392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27705" y="2532926"/>
            <a:ext cx="6592911" cy="296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2027139" y="1109642"/>
            <a:ext cx="5668054" cy="601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r>
              <a:rPr lang="en-GB" sz="3600" dirty="0"/>
              <a:t>Who is the Entrepreneur?</a:t>
            </a:r>
            <a:endParaRPr lang="ar-SA" sz="3600" dirty="0"/>
          </a:p>
        </p:txBody>
      </p:sp>
      <p:pic>
        <p:nvPicPr>
          <p:cNvPr id="3" name="Picture 2">
            <a:extLst>
              <a:ext uri="{FF2B5EF4-FFF2-40B4-BE49-F238E27FC236}">
                <a16:creationId xmlns:a16="http://schemas.microsoft.com/office/drawing/2014/main" id="{BBB32A35-2B8D-3BEE-89A5-750CCFE8FB68}"/>
              </a:ext>
            </a:extLst>
          </p:cNvPr>
          <p:cNvPicPr>
            <a:picLocks noChangeAspect="1"/>
          </p:cNvPicPr>
          <p:nvPr/>
        </p:nvPicPr>
        <p:blipFill>
          <a:blip r:embed="rId2"/>
          <a:stretch>
            <a:fillRect/>
          </a:stretch>
        </p:blipFill>
        <p:spPr>
          <a:xfrm>
            <a:off x="8419727" y="2064447"/>
            <a:ext cx="3542616" cy="3542616"/>
          </a:xfrm>
          <a:prstGeom prst="rect">
            <a:avLst/>
          </a:prstGeom>
        </p:spPr>
      </p:pic>
      <p:sp>
        <p:nvSpPr>
          <p:cNvPr id="7" name="TextBox 6">
            <a:extLst>
              <a:ext uri="{FF2B5EF4-FFF2-40B4-BE49-F238E27FC236}">
                <a16:creationId xmlns:a16="http://schemas.microsoft.com/office/drawing/2014/main" id="{430C02F0-E8A3-241A-3EB0-3D7E90BAEB19}"/>
              </a:ext>
            </a:extLst>
          </p:cNvPr>
          <p:cNvSpPr txBox="1"/>
          <p:nvPr/>
        </p:nvSpPr>
        <p:spPr>
          <a:xfrm>
            <a:off x="1823324" y="2391380"/>
            <a:ext cx="7063330" cy="1938992"/>
          </a:xfrm>
          <a:prstGeom prst="rect">
            <a:avLst/>
          </a:prstGeom>
          <a:noFill/>
        </p:spPr>
        <p:txBody>
          <a:bodyPr wrap="square">
            <a:spAutoFit/>
          </a:bodyPr>
          <a:lstStyle/>
          <a:p>
            <a:r>
              <a:rPr lang="en-GB" sz="2400" dirty="0"/>
              <a:t>• Entrepreneur: </a:t>
            </a:r>
          </a:p>
          <a:p>
            <a:r>
              <a:rPr lang="en-GB" sz="2400" dirty="0"/>
              <a:t>‒ One who </a:t>
            </a:r>
            <a:r>
              <a:rPr lang="en-GB" sz="2400" dirty="0">
                <a:solidFill>
                  <a:schemeClr val="accent6">
                    <a:lumMod val="75000"/>
                  </a:schemeClr>
                </a:solidFill>
              </a:rPr>
              <a:t>creates a new business </a:t>
            </a:r>
            <a:r>
              <a:rPr lang="en-GB" sz="2400" dirty="0"/>
              <a:t>in the face of </a:t>
            </a:r>
            <a:r>
              <a:rPr lang="en-GB" sz="2400" dirty="0">
                <a:solidFill>
                  <a:schemeClr val="accent6">
                    <a:lumMod val="75000"/>
                  </a:schemeClr>
                </a:solidFill>
              </a:rPr>
              <a:t>risk</a:t>
            </a:r>
            <a:r>
              <a:rPr lang="en-GB" sz="2400" dirty="0"/>
              <a:t> and </a:t>
            </a:r>
            <a:r>
              <a:rPr lang="en-GB" sz="2400" dirty="0">
                <a:solidFill>
                  <a:schemeClr val="accent6">
                    <a:lumMod val="75000"/>
                  </a:schemeClr>
                </a:solidFill>
              </a:rPr>
              <a:t>uncertainty</a:t>
            </a:r>
            <a:r>
              <a:rPr lang="en-GB" sz="2400" dirty="0"/>
              <a:t> for the purpose of achieving profit and growth by </a:t>
            </a:r>
            <a:r>
              <a:rPr lang="en-GB" sz="2400" dirty="0">
                <a:solidFill>
                  <a:schemeClr val="accent6">
                    <a:lumMod val="75000"/>
                  </a:schemeClr>
                </a:solidFill>
              </a:rPr>
              <a:t>identifying opportunities </a:t>
            </a:r>
            <a:r>
              <a:rPr lang="en-GB" sz="2400" dirty="0"/>
              <a:t>and assembling the necessary resources to capitalize on them.</a:t>
            </a:r>
          </a:p>
        </p:txBody>
      </p:sp>
    </p:spTree>
    <p:extLst>
      <p:ext uri="{BB962C8B-B14F-4D97-AF65-F5344CB8AC3E}">
        <p14:creationId xmlns:p14="http://schemas.microsoft.com/office/powerpoint/2010/main" val="415271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27705" y="2532926"/>
            <a:ext cx="6592911" cy="296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90000"/>
              </a:lnSpc>
              <a:spcBef>
                <a:spcPts val="1500"/>
              </a:spcBef>
              <a:defRPr sz="2500">
                <a:solidFill>
                  <a:srgbClr val="274185"/>
                </a:solidFill>
                <a:latin typeface="Bahij TheSansArabic Plain"/>
                <a:ea typeface="Bahij TheSansArabic Plain"/>
                <a:cs typeface="Bahij TheSansArabic Plain"/>
                <a:sym typeface="Bahij TheSansArabic Plain"/>
              </a:defRPr>
            </a:lvl1pPr>
          </a:lstStyle>
          <a:p>
            <a:pPr algn="just"/>
            <a:endParaRPr sz="1400" dirty="0"/>
          </a:p>
        </p:txBody>
      </p:sp>
      <p:sp>
        <p:nvSpPr>
          <p:cNvPr id="5" name="Lorem ipsum dolor"/>
          <p:cNvSpPr txBox="1"/>
          <p:nvPr/>
        </p:nvSpPr>
        <p:spPr>
          <a:xfrm>
            <a:off x="158787" y="874198"/>
            <a:ext cx="8076287" cy="601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defTabSz="457200">
              <a:lnSpc>
                <a:spcPct val="90000"/>
              </a:lnSpc>
              <a:spcBef>
                <a:spcPts val="1500"/>
              </a:spcBef>
              <a:defRPr sz="5000">
                <a:solidFill>
                  <a:srgbClr val="0793A6"/>
                </a:solidFill>
                <a:latin typeface="Bahij TheSansArabic-Bold"/>
                <a:ea typeface="Bahij TheSansArabic-Bold"/>
                <a:cs typeface="Bahij TheSansArabic-Bold"/>
                <a:sym typeface="Bahij TheSansArabic-Bold"/>
              </a:defRPr>
            </a:lvl1pPr>
          </a:lstStyle>
          <a:p>
            <a:endParaRPr lang="ar-SA" sz="3600" dirty="0"/>
          </a:p>
        </p:txBody>
      </p:sp>
      <p:sp>
        <p:nvSpPr>
          <p:cNvPr id="6" name="TextBox 5">
            <a:extLst>
              <a:ext uri="{FF2B5EF4-FFF2-40B4-BE49-F238E27FC236}">
                <a16:creationId xmlns:a16="http://schemas.microsoft.com/office/drawing/2014/main" id="{245CEC13-7541-4104-9BDA-05755FEC1CFB}"/>
              </a:ext>
            </a:extLst>
          </p:cNvPr>
          <p:cNvSpPr txBox="1"/>
          <p:nvPr/>
        </p:nvSpPr>
        <p:spPr>
          <a:xfrm>
            <a:off x="2108041" y="2374725"/>
            <a:ext cx="8382914" cy="1015663"/>
          </a:xfrm>
          <a:prstGeom prst="rect">
            <a:avLst/>
          </a:prstGeom>
          <a:noFill/>
        </p:spPr>
        <p:txBody>
          <a:bodyPr wrap="square">
            <a:spAutoFit/>
          </a:bodyPr>
          <a:lstStyle/>
          <a:p>
            <a:r>
              <a:rPr lang="en-GB" sz="2400" dirty="0">
                <a:solidFill>
                  <a:schemeClr val="accent1"/>
                </a:solidFill>
              </a:rPr>
              <a:t>CREATIVE</a:t>
            </a:r>
            <a:endParaRPr lang="en-GB" dirty="0">
              <a:solidFill>
                <a:schemeClr val="accent1"/>
              </a:solidFill>
            </a:endParaRPr>
          </a:p>
          <a:p>
            <a:r>
              <a:rPr lang="en-GB" dirty="0"/>
              <a:t>-Entrepreneurs Develop New Ideas, New Concepts And New Ways Of Solving Problems.</a:t>
            </a:r>
          </a:p>
          <a:p>
            <a:r>
              <a:rPr lang="en-GB" dirty="0"/>
              <a:t>-For example, they discover niche markets.</a:t>
            </a:r>
          </a:p>
        </p:txBody>
      </p:sp>
      <p:sp>
        <p:nvSpPr>
          <p:cNvPr id="8" name="Rectangle 7">
            <a:extLst>
              <a:ext uri="{FF2B5EF4-FFF2-40B4-BE49-F238E27FC236}">
                <a16:creationId xmlns:a16="http://schemas.microsoft.com/office/drawing/2014/main" id="{F69F0657-A323-F5B9-7201-D03A850B62AD}"/>
              </a:ext>
            </a:extLst>
          </p:cNvPr>
          <p:cNvSpPr/>
          <p:nvPr/>
        </p:nvSpPr>
        <p:spPr>
          <a:xfrm>
            <a:off x="0" y="1043937"/>
            <a:ext cx="8300781" cy="839618"/>
          </a:xfrm>
          <a:prstGeom prst="rect">
            <a:avLst/>
          </a:prstGeom>
          <a:solidFill>
            <a:srgbClr val="80C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600" dirty="0"/>
              <a:t>What is the characteristics Entrepreneur?</a:t>
            </a:r>
            <a:endParaRPr lang="en-GB" sz="3200" dirty="0"/>
          </a:p>
        </p:txBody>
      </p:sp>
      <p:sp>
        <p:nvSpPr>
          <p:cNvPr id="12" name="TextBox 11">
            <a:extLst>
              <a:ext uri="{FF2B5EF4-FFF2-40B4-BE49-F238E27FC236}">
                <a16:creationId xmlns:a16="http://schemas.microsoft.com/office/drawing/2014/main" id="{3C9CE54D-B558-BFD1-5BD3-7AFAA27A157B}"/>
              </a:ext>
            </a:extLst>
          </p:cNvPr>
          <p:cNvSpPr txBox="1"/>
          <p:nvPr/>
        </p:nvSpPr>
        <p:spPr>
          <a:xfrm>
            <a:off x="2116252" y="3763283"/>
            <a:ext cx="8382914" cy="1015663"/>
          </a:xfrm>
          <a:prstGeom prst="rect">
            <a:avLst/>
          </a:prstGeom>
          <a:noFill/>
        </p:spPr>
        <p:txBody>
          <a:bodyPr wrap="square">
            <a:spAutoFit/>
          </a:bodyPr>
          <a:lstStyle/>
          <a:p>
            <a:r>
              <a:rPr lang="en-GB" sz="2400" dirty="0">
                <a:solidFill>
                  <a:schemeClr val="accent1"/>
                </a:solidFill>
              </a:rPr>
              <a:t>INNOVATIVE</a:t>
            </a:r>
          </a:p>
          <a:p>
            <a:r>
              <a:rPr lang="en-GB" dirty="0"/>
              <a:t>-Innovation introduces change (for example with existing product)</a:t>
            </a:r>
          </a:p>
          <a:p>
            <a:r>
              <a:rPr lang="en-GB" dirty="0"/>
              <a:t>-Innovation is observed when a new idea is converted into a successful product</a:t>
            </a:r>
          </a:p>
        </p:txBody>
      </p:sp>
      <p:pic>
        <p:nvPicPr>
          <p:cNvPr id="13" name="Picture 12">
            <a:extLst>
              <a:ext uri="{FF2B5EF4-FFF2-40B4-BE49-F238E27FC236}">
                <a16:creationId xmlns:a16="http://schemas.microsoft.com/office/drawing/2014/main" id="{151D9346-A1CD-BB1F-EAB3-96BCAC1F8F4B}"/>
              </a:ext>
            </a:extLst>
          </p:cNvPr>
          <p:cNvPicPr>
            <a:picLocks noChangeAspect="1"/>
          </p:cNvPicPr>
          <p:nvPr/>
        </p:nvPicPr>
        <p:blipFill>
          <a:blip r:embed="rId3">
            <a:duotone>
              <a:schemeClr val="accent1">
                <a:shade val="45000"/>
                <a:satMod val="135000"/>
              </a:schemeClr>
              <a:prstClr val="white"/>
            </a:duotone>
          </a:blip>
          <a:stretch>
            <a:fillRect/>
          </a:stretch>
        </p:blipFill>
        <p:spPr>
          <a:xfrm>
            <a:off x="1325097" y="2462748"/>
            <a:ext cx="375948" cy="839618"/>
          </a:xfrm>
          <a:prstGeom prst="rect">
            <a:avLst/>
          </a:prstGeom>
        </p:spPr>
      </p:pic>
      <p:pic>
        <p:nvPicPr>
          <p:cNvPr id="14" name="Picture 13">
            <a:extLst>
              <a:ext uri="{FF2B5EF4-FFF2-40B4-BE49-F238E27FC236}">
                <a16:creationId xmlns:a16="http://schemas.microsoft.com/office/drawing/2014/main" id="{24424180-EAC2-6D8A-8C8A-CC223374679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259347" y="3821563"/>
            <a:ext cx="781338" cy="781338"/>
          </a:xfrm>
          <a:prstGeom prst="rect">
            <a:avLst/>
          </a:prstGeom>
        </p:spPr>
      </p:pic>
      <p:pic>
        <p:nvPicPr>
          <p:cNvPr id="15" name="Picture 14">
            <a:extLst>
              <a:ext uri="{FF2B5EF4-FFF2-40B4-BE49-F238E27FC236}">
                <a16:creationId xmlns:a16="http://schemas.microsoft.com/office/drawing/2014/main" id="{E6D9F461-AB73-2E5F-A5E5-BC8A3D15574F}"/>
              </a:ext>
            </a:extLst>
          </p:cNvPr>
          <p:cNvPicPr>
            <a:picLocks noChangeAspect="1"/>
          </p:cNvPicPr>
          <p:nvPr/>
        </p:nvPicPr>
        <p:blipFill>
          <a:blip r:embed="rId6"/>
          <a:stretch>
            <a:fillRect/>
          </a:stretch>
        </p:blipFill>
        <p:spPr>
          <a:xfrm>
            <a:off x="8005107" y="818998"/>
            <a:ext cx="1540295" cy="1643750"/>
          </a:xfrm>
          <a:prstGeom prst="rect">
            <a:avLst/>
          </a:prstGeom>
        </p:spPr>
      </p:pic>
    </p:spTree>
    <p:extLst>
      <p:ext uri="{BB962C8B-B14F-4D97-AF65-F5344CB8AC3E}">
        <p14:creationId xmlns:p14="http://schemas.microsoft.com/office/powerpoint/2010/main" val="394986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theme/theme1.xml><?xml version="1.0" encoding="utf-8"?>
<a:theme xmlns:a="http://schemas.openxmlformats.org/drawingml/2006/main" name="KAMC Template">
  <a:themeElements>
    <a:clrScheme name="Custom 3">
      <a:dk1>
        <a:sysClr val="windowText" lastClr="000000"/>
      </a:dk1>
      <a:lt1>
        <a:sysClr val="window" lastClr="FFFFFF"/>
      </a:lt1>
      <a:dk2>
        <a:srgbClr val="7F7F7F"/>
      </a:dk2>
      <a:lt2>
        <a:srgbClr val="E7E6E6"/>
      </a:lt2>
      <a:accent1>
        <a:srgbClr val="0096AA"/>
      </a:accent1>
      <a:accent2>
        <a:srgbClr val="1A428A"/>
      </a:accent2>
      <a:accent3>
        <a:srgbClr val="80C7BC"/>
      </a:accent3>
      <a:accent4>
        <a:srgbClr val="FAE07E"/>
      </a:accent4>
      <a:accent5>
        <a:srgbClr val="FFA168"/>
      </a:accent5>
      <a:accent6>
        <a:srgbClr val="E17974"/>
      </a:accent6>
      <a:hlink>
        <a:srgbClr val="3D7CC9"/>
      </a:hlink>
      <a:folHlink>
        <a:srgbClr val="007481"/>
      </a:folHlink>
    </a:clrScheme>
    <a:fontScheme name="Custom 1">
      <a:majorFont>
        <a:latin typeface="Bahij TheSansArabic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3185</TotalTime>
  <Words>1726</Words>
  <Application>Microsoft Office PowerPoint</Application>
  <PresentationFormat>Widescreen</PresentationFormat>
  <Paragraphs>191</Paragraphs>
  <Slides>30</Slides>
  <Notes>15</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KAMC Template</vt:lpstr>
      <vt:lpstr>508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 Sketch Pad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Meznah Musfr Alrishi</dc:creator>
  <cp:lastModifiedBy>ٌRawan Alharbi</cp:lastModifiedBy>
  <cp:revision>25</cp:revision>
  <dcterms:created xsi:type="dcterms:W3CDTF">2022-07-07T16:00:04Z</dcterms:created>
  <dcterms:modified xsi:type="dcterms:W3CDTF">2022-12-25T17:29:31Z</dcterms:modified>
</cp:coreProperties>
</file>